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sldIdLst>
    <p:sldId id="256" r:id="rId2"/>
    <p:sldId id="257" r:id="rId3"/>
    <p:sldId id="267" r:id="rId4"/>
    <p:sldId id="264" r:id="rId5"/>
    <p:sldId id="271" r:id="rId6"/>
    <p:sldId id="263" r:id="rId7"/>
    <p:sldId id="265" r:id="rId8"/>
    <p:sldId id="280" r:id="rId9"/>
    <p:sldId id="281" r:id="rId10"/>
    <p:sldId id="282" r:id="rId11"/>
    <p:sldId id="262" r:id="rId12"/>
    <p:sldId id="269" r:id="rId13"/>
    <p:sldId id="261" r:id="rId14"/>
    <p:sldId id="279" r:id="rId15"/>
    <p:sldId id="278" r:id="rId16"/>
    <p:sldId id="258" r:id="rId17"/>
    <p:sldId id="259" r:id="rId18"/>
    <p:sldId id="260" r:id="rId19"/>
    <p:sldId id="283" r:id="rId20"/>
    <p:sldId id="270"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817" autoAdjust="0"/>
  </p:normalViewPr>
  <p:slideViewPr>
    <p:cSldViewPr snapToGrid="0">
      <p:cViewPr varScale="1">
        <p:scale>
          <a:sx n="53" d="100"/>
          <a:sy n="53" d="100"/>
        </p:scale>
        <p:origin x="52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u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o-RO" smtClean="0"/>
              <a:t>Clic pentru editare stil titlu</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Faceți clic pentru a edita stilul de subtitlu coordonator</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37712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 pentru editare stil titlu</a:t>
            </a:r>
            <a:endParaRPr lang="en-US" dirty="0"/>
          </a:p>
        </p:txBody>
      </p:sp>
      <p:sp>
        <p:nvSpPr>
          <p:cNvPr id="3" name="Content Placeholder 2"/>
          <p:cNvSpPr>
            <a:spLocks noGrp="1"/>
          </p:cNvSpPr>
          <p:nvPr>
            <p:ph idx="1"/>
          </p:nvPr>
        </p:nvSpPr>
        <p:spPr/>
        <p:txBody>
          <a:bodyPr anchor="ct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39430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o-RO" smtClean="0"/>
              <a:t>Clic pentru editare stil titlu</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81822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 pentru editare stil titlu</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95029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smtClean="0"/>
              <a:t>Clic pentru editare stil titlu</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Editați stilurile de text coordonator</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Editați stilurile de text coordonator</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85853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 pentru editare stil titlu</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63453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19782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o-RO" smtClean="0"/>
              <a:t>Clic pentru editare stil titlu</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Editați stilurile de text coordonator</a:t>
            </a:r>
          </a:p>
        </p:txBody>
      </p:sp>
      <p:sp>
        <p:nvSpPr>
          <p:cNvPr id="5" name="Date Placeholder 4"/>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96709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o-RO" smtClean="0"/>
              <a:t>Clic pentru editare stil titlu</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smtClean="0"/>
              <a:t>Faceți clic pe pictogramă pentru a adăuga o imagine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Editați stilurile de text coordonator</a:t>
            </a:r>
          </a:p>
        </p:txBody>
      </p:sp>
      <p:sp>
        <p:nvSpPr>
          <p:cNvPr id="5" name="Date Placeholder 4"/>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03910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 pentru editare stil titlu</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smtClean="0"/>
              <a:t>Faceți clic pe pictogramă pentru a adăuga o imagine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smtClean="0"/>
              <a:t>Editați stilurile de text coordonator</a:t>
            </a:r>
          </a:p>
        </p:txBody>
      </p:sp>
      <p:sp>
        <p:nvSpPr>
          <p:cNvPr id="3" name="Date Placeholder 2"/>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03033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o-RO" smtClean="0"/>
              <a:t>Clic pentru editare stil titlu</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544247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o-RO" smtClean="0"/>
              <a:t>Clic pentru editare stil titlu</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smtClean="0"/>
              <a:t>Editați stilurile de text coordonator</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3739871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o-RO" smtClean="0"/>
              <a:t>Clic pentru editare stil titlu</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20749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o-RO" smtClean="0"/>
              <a:t>Clic pentru editare stil titlu</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o-RO" smtClean="0"/>
              <a:t>Editați stilurile de text coordonator</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87518049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o-RO" smtClean="0"/>
              <a:t>Clic pentru editare stil titlu</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o-RO" smtClean="0"/>
              <a:t>Editați stilurile de text coordonator</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Editați stilurile de text coordonator</a:t>
            </a:r>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7955209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o-RO" smtClean="0"/>
              <a:t>Clic pentru editare stil titlu</a:t>
            </a:r>
            <a:endParaRPr lang="en-US" dirty="0"/>
          </a:p>
        </p:txBody>
      </p:sp>
      <p:sp>
        <p:nvSpPr>
          <p:cNvPr id="3" name="Vertical Text Placeholder 2"/>
          <p:cNvSpPr>
            <a:spLocks noGrp="1"/>
          </p:cNvSpPr>
          <p:nvPr>
            <p:ph type="body" orient="vert" idx="1"/>
          </p:nvPr>
        </p:nvSpPr>
        <p:spPr/>
        <p:txBody>
          <a:bodyPr vert="eaVert" anchor="t"/>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304206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o-RO" smtClean="0"/>
              <a:t>Clic pentru editare stil titlu</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79831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
              <a:schemeClr val="bg2">
                <a:tint val="97000"/>
                <a:hueMod val="92000"/>
                <a:satMod val="169000"/>
                <a:lumMod val="164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o-RO" smtClean="0"/>
              <a:t>Clic pentru editare stil titlu</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o-RO" smtClean="0"/>
              <a:t>Editați stilurile de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7/21/2024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0118990"/>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ine 4"/>
          <p:cNvPicPr>
            <a:picLocks noChangeAspect="1"/>
          </p:cNvPicPr>
          <p:nvPr/>
        </p:nvPicPr>
        <p:blipFill>
          <a:blip r:embed="rId2"/>
          <a:stretch>
            <a:fillRect/>
          </a:stretch>
        </p:blipFill>
        <p:spPr>
          <a:xfrm>
            <a:off x="1" y="0"/>
            <a:ext cx="6196818" cy="1280160"/>
          </a:xfrm>
          <a:prstGeom prst="rect">
            <a:avLst/>
          </a:prstGeom>
        </p:spPr>
      </p:pic>
      <p:sp>
        <p:nvSpPr>
          <p:cNvPr id="2" name="Titlu 1"/>
          <p:cNvSpPr>
            <a:spLocks noGrp="1"/>
          </p:cNvSpPr>
          <p:nvPr>
            <p:ph type="ctrTitle"/>
          </p:nvPr>
        </p:nvSpPr>
        <p:spPr>
          <a:xfrm>
            <a:off x="2" y="1223010"/>
            <a:ext cx="5891752" cy="5634990"/>
          </a:xfrm>
        </p:spPr>
        <p:txBody>
          <a:bodyPr>
            <a:normAutofit/>
          </a:bodyPr>
          <a:lstStyle/>
          <a:p>
            <a:r>
              <a:rPr lang="ro-RO" sz="3100" b="1" dirty="0" smtClean="0"/>
              <a:t>Diseminare </a:t>
            </a:r>
            <a:r>
              <a:rPr lang="ro-RO" sz="3100" b="1" dirty="0" err="1" smtClean="0"/>
              <a:t>erasmus</a:t>
            </a:r>
            <a:r>
              <a:rPr lang="ro-RO" sz="3100" b="1" dirty="0" smtClean="0"/>
              <a:t> plus</a:t>
            </a:r>
            <a:br>
              <a:rPr lang="ro-RO" sz="3100" b="1" dirty="0" smtClean="0"/>
            </a:br>
            <a:r>
              <a:rPr lang="ro-RO" sz="3100" b="1" dirty="0" smtClean="0"/>
              <a:t> </a:t>
            </a:r>
            <a:br>
              <a:rPr lang="ro-RO" sz="3100" b="1" dirty="0" smtClean="0"/>
            </a:br>
            <a:r>
              <a:rPr lang="en-US" sz="3100" b="1" dirty="0" smtClean="0"/>
              <a:t>2023-1-RO01-KA121-VET-000128907</a:t>
            </a:r>
            <a:r>
              <a:rPr lang="en-US" sz="3100" b="1" dirty="0"/>
              <a:t>, </a:t>
            </a:r>
            <a:r>
              <a:rPr lang="ro-RO" sz="3100" b="1" i="1" dirty="0"/>
              <a:t>Apelul 2023-2024</a:t>
            </a:r>
            <a:r>
              <a:rPr lang="ro-RO" sz="3100" dirty="0"/>
              <a:t>,</a:t>
            </a:r>
            <a:r>
              <a:rPr lang="en-US" dirty="0"/>
              <a:t/>
            </a:r>
            <a:br>
              <a:rPr lang="en-US" dirty="0"/>
            </a:br>
            <a:r>
              <a:rPr lang="ro-RO" sz="2700" b="1" i="1" dirty="0" smtClean="0">
                <a:solidFill>
                  <a:srgbClr val="FFFF00"/>
                </a:solidFill>
              </a:rPr>
              <a:t/>
            </a:r>
            <a:br>
              <a:rPr lang="ro-RO" sz="2700" b="1" i="1" dirty="0" smtClean="0">
                <a:solidFill>
                  <a:srgbClr val="FFFF00"/>
                </a:solidFill>
              </a:rPr>
            </a:br>
            <a:r>
              <a:rPr lang="ro-RO" sz="2700" b="1" i="1" dirty="0" smtClean="0">
                <a:solidFill>
                  <a:srgbClr val="FFFF00"/>
                </a:solidFill>
              </a:rPr>
              <a:t>Fluxul de mobilitate</a:t>
            </a:r>
            <a:br>
              <a:rPr lang="ro-RO" sz="2700" b="1" i="1" dirty="0" smtClean="0">
                <a:solidFill>
                  <a:srgbClr val="FFFF00"/>
                </a:solidFill>
              </a:rPr>
            </a:br>
            <a:r>
              <a:rPr lang="ro-RO" sz="2700" b="1" i="1" dirty="0" err="1" smtClean="0">
                <a:solidFill>
                  <a:srgbClr val="FFFF00"/>
                </a:solidFill>
              </a:rPr>
              <a:t>granada</a:t>
            </a:r>
            <a:r>
              <a:rPr lang="ro-RO" sz="2700" b="1" i="1" dirty="0" smtClean="0">
                <a:solidFill>
                  <a:srgbClr val="FFFF00"/>
                </a:solidFill>
              </a:rPr>
              <a:t> –</a:t>
            </a:r>
            <a:r>
              <a:rPr lang="ro-RO" sz="2700" b="1" i="1" dirty="0" err="1" smtClean="0">
                <a:solidFill>
                  <a:srgbClr val="FFFF00"/>
                </a:solidFill>
              </a:rPr>
              <a:t>spania</a:t>
            </a:r>
            <a:r>
              <a:rPr lang="ro-RO" sz="2700" b="1" i="1" dirty="0" smtClean="0">
                <a:solidFill>
                  <a:srgbClr val="FFFF00"/>
                </a:solidFill>
              </a:rPr>
              <a:t> </a:t>
            </a:r>
            <a:br>
              <a:rPr lang="ro-RO" sz="2700" b="1" i="1" dirty="0" smtClean="0">
                <a:solidFill>
                  <a:srgbClr val="FFFF00"/>
                </a:solidFill>
              </a:rPr>
            </a:br>
            <a:r>
              <a:rPr lang="ro-RO" sz="2700" b="1" i="1" dirty="0" smtClean="0">
                <a:solidFill>
                  <a:srgbClr val="FFFF00"/>
                </a:solidFill>
              </a:rPr>
              <a:t/>
            </a:r>
            <a:br>
              <a:rPr lang="ro-RO" sz="2700" b="1" i="1" dirty="0" smtClean="0">
                <a:solidFill>
                  <a:srgbClr val="FFFF00"/>
                </a:solidFill>
              </a:rPr>
            </a:br>
            <a:r>
              <a:rPr lang="ro-RO" sz="2700" b="1" i="1" dirty="0" smtClean="0">
                <a:solidFill>
                  <a:srgbClr val="FFFF00"/>
                </a:solidFill>
              </a:rPr>
              <a:t>job </a:t>
            </a:r>
            <a:r>
              <a:rPr lang="ro-RO" sz="2700" b="1" i="1" dirty="0" err="1" smtClean="0">
                <a:solidFill>
                  <a:srgbClr val="FFFF00"/>
                </a:solidFill>
              </a:rPr>
              <a:t>shAdowing</a:t>
            </a:r>
            <a:r>
              <a:rPr lang="ro-RO" sz="2700" b="1" i="1" dirty="0" smtClean="0">
                <a:solidFill>
                  <a:srgbClr val="FFFF00"/>
                </a:solidFill>
              </a:rPr>
              <a:t> 07-13 iulie 2024 </a:t>
            </a:r>
            <a:br>
              <a:rPr lang="ro-RO" sz="2700" b="1" i="1" dirty="0" smtClean="0">
                <a:solidFill>
                  <a:srgbClr val="FFFF00"/>
                </a:solidFill>
              </a:rPr>
            </a:br>
            <a:r>
              <a:rPr lang="ro-RO" sz="2700" b="1" i="1" dirty="0" smtClean="0">
                <a:solidFill>
                  <a:srgbClr val="FFFF00"/>
                </a:solidFill>
              </a:rPr>
              <a:t>prof. </a:t>
            </a:r>
            <a:r>
              <a:rPr lang="ro-RO" sz="2700" b="1" i="1" dirty="0" err="1" smtClean="0">
                <a:solidFill>
                  <a:srgbClr val="FFFF00"/>
                </a:solidFill>
              </a:rPr>
              <a:t>filip</a:t>
            </a:r>
            <a:r>
              <a:rPr lang="ro-RO" sz="2700" b="1" i="1" dirty="0" smtClean="0">
                <a:solidFill>
                  <a:srgbClr val="FFFF00"/>
                </a:solidFill>
              </a:rPr>
              <a:t> ana </a:t>
            </a:r>
            <a:r>
              <a:rPr lang="en-US" dirty="0"/>
              <a:t/>
            </a:r>
            <a:br>
              <a:rPr lang="en-US" dirty="0"/>
            </a:br>
            <a:endParaRPr lang="en-US" dirty="0"/>
          </a:p>
        </p:txBody>
      </p:sp>
      <p:pic>
        <p:nvPicPr>
          <p:cNvPr id="4" name="Picture 4" descr="251838814_708612886780623_886368300042787467_n.jpg"/>
          <p:cNvPicPr/>
          <p:nvPr/>
        </p:nvPicPr>
        <p:blipFill>
          <a:blip r:embed="rId3" cstate="print">
            <a:extLst>
              <a:ext uri="{28A0092B-C50C-407E-A947-70E740481C1C}">
                <a14:useLocalDpi xmlns:a14="http://schemas.microsoft.com/office/drawing/2010/main" val="0"/>
              </a:ext>
            </a:extLst>
          </a:blip>
          <a:stretch>
            <a:fillRect/>
          </a:stretch>
        </p:blipFill>
        <p:spPr>
          <a:xfrm>
            <a:off x="6489847" y="57150"/>
            <a:ext cx="1753235" cy="1165860"/>
          </a:xfrm>
          <a:prstGeom prst="rect">
            <a:avLst/>
          </a:prstGeom>
          <a:ln>
            <a:noFill/>
          </a:ln>
          <a:effectLst>
            <a:outerShdw blurRad="190500" algn="tl" rotWithShape="0">
              <a:srgbClr val="000000">
                <a:alpha val="70000"/>
              </a:srgbClr>
            </a:outerShdw>
          </a:effectLst>
        </p:spPr>
      </p:pic>
      <p:pic>
        <p:nvPicPr>
          <p:cNvPr id="8" name="Substituent conținu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7657" y="1734532"/>
            <a:ext cx="6444343" cy="4949072"/>
          </a:xfrm>
          <a:prstGeom prst="rect">
            <a:avLst/>
          </a:prstGeom>
        </p:spPr>
      </p:pic>
      <p:pic>
        <p:nvPicPr>
          <p:cNvPr id="3" name="I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3924" y="57150"/>
            <a:ext cx="2337370" cy="1165860"/>
          </a:xfrm>
          <a:prstGeom prst="rect">
            <a:avLst/>
          </a:prstGeom>
        </p:spPr>
      </p:pic>
    </p:spTree>
    <p:extLst>
      <p:ext uri="{BB962C8B-B14F-4D97-AF65-F5344CB8AC3E}">
        <p14:creationId xmlns:p14="http://schemas.microsoft.com/office/powerpoint/2010/main" val="21991551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0" y="5155263"/>
            <a:ext cx="5865811" cy="1713415"/>
          </a:xfrm>
          <a:solidFill>
            <a:schemeClr val="accent6">
              <a:lumMod val="60000"/>
              <a:lumOff val="40000"/>
            </a:schemeClr>
          </a:solidFill>
        </p:spPr>
        <p:txBody>
          <a:bodyPr>
            <a:normAutofit fontScale="90000"/>
          </a:bodyPr>
          <a:lstStyle/>
          <a:p>
            <a:r>
              <a:rPr lang="ro-RO" dirty="0" smtClean="0"/>
              <a:t>Participanți: 15 ELEVI -ix x ,</a:t>
            </a:r>
            <a:br>
              <a:rPr lang="ro-RO" dirty="0" smtClean="0"/>
            </a:br>
            <a:r>
              <a:rPr lang="ro-RO" dirty="0" smtClean="0"/>
              <a:t>2 PROF. INSOȚITORI, </a:t>
            </a:r>
            <a:br>
              <a:rPr lang="ro-RO" dirty="0" smtClean="0"/>
            </a:br>
            <a:r>
              <a:rPr lang="ro-RO" dirty="0" smtClean="0"/>
              <a:t>1PROF. Job </a:t>
            </a:r>
            <a:r>
              <a:rPr lang="ro-RO" dirty="0" err="1" smtClean="0"/>
              <a:t>shadowing</a:t>
            </a:r>
            <a:endParaRPr lang="en-US" dirty="0"/>
          </a:p>
        </p:txBody>
      </p:sp>
      <p:pic>
        <p:nvPicPr>
          <p:cNvPr id="5" name="Substituent conținut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818606"/>
            <a:ext cx="5733143" cy="4243588"/>
          </a:xfrm>
        </p:spPr>
      </p:pic>
      <p:pic>
        <p:nvPicPr>
          <p:cNvPr id="6" name="Substituent conținut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65812" y="685799"/>
            <a:ext cx="6237185" cy="4677889"/>
          </a:xfrm>
        </p:spPr>
      </p:pic>
      <p:pic>
        <p:nvPicPr>
          <p:cNvPr id="8" name="Imagine 7"/>
          <p:cNvPicPr>
            <a:picLocks noChangeAspect="1"/>
          </p:cNvPicPr>
          <p:nvPr/>
        </p:nvPicPr>
        <p:blipFill>
          <a:blip r:embed="rId4"/>
          <a:stretch>
            <a:fillRect/>
          </a:stretch>
        </p:blipFill>
        <p:spPr>
          <a:xfrm>
            <a:off x="3370216" y="-78377"/>
            <a:ext cx="5413559" cy="896983"/>
          </a:xfrm>
          <a:prstGeom prst="rect">
            <a:avLst/>
          </a:prstGeom>
        </p:spPr>
      </p:pic>
      <p:sp>
        <p:nvSpPr>
          <p:cNvPr id="17" name="Dreptunghi 16"/>
          <p:cNvSpPr/>
          <p:nvPr/>
        </p:nvSpPr>
        <p:spPr>
          <a:xfrm>
            <a:off x="8239440" y="5304085"/>
            <a:ext cx="3863558" cy="707886"/>
          </a:xfrm>
          <a:prstGeom prst="rect">
            <a:avLst/>
          </a:prstGeom>
        </p:spPr>
        <p:txBody>
          <a:bodyPr wrap="none">
            <a:spAutoFit/>
          </a:bodyPr>
          <a:lstStyle/>
          <a:p>
            <a:r>
              <a:rPr lang="ro-RO" sz="2000" b="1" dirty="0" smtClean="0">
                <a:solidFill>
                  <a:srgbClr val="FF0000"/>
                </a:solidFill>
              </a:rPr>
              <a:t>Prof. î</a:t>
            </a:r>
            <a:r>
              <a:rPr lang="ro-RO" sz="2000" b="1" dirty="0" smtClean="0">
                <a:solidFill>
                  <a:srgbClr val="FF0000"/>
                </a:solidFill>
              </a:rPr>
              <a:t>nsoțitori </a:t>
            </a:r>
            <a:r>
              <a:rPr lang="ro-RO" sz="2000" b="1" dirty="0">
                <a:solidFill>
                  <a:srgbClr val="FF0000"/>
                </a:solidFill>
              </a:rPr>
              <a:t>Bursuc </a:t>
            </a:r>
            <a:r>
              <a:rPr lang="ro-RO" sz="2000" b="1" dirty="0" smtClean="0">
                <a:solidFill>
                  <a:srgbClr val="FF0000"/>
                </a:solidFill>
              </a:rPr>
              <a:t>Anișoara</a:t>
            </a:r>
          </a:p>
          <a:p>
            <a:r>
              <a:rPr lang="ro-RO" sz="2000" b="1" dirty="0" err="1" smtClean="0">
                <a:solidFill>
                  <a:srgbClr val="FF0000"/>
                </a:solidFill>
              </a:rPr>
              <a:t>Macsim</a:t>
            </a:r>
            <a:r>
              <a:rPr lang="ro-RO" sz="2000" b="1" dirty="0" smtClean="0">
                <a:solidFill>
                  <a:srgbClr val="FF0000"/>
                </a:solidFill>
              </a:rPr>
              <a:t> </a:t>
            </a:r>
            <a:r>
              <a:rPr lang="ro-RO" sz="2000" b="1" dirty="0" err="1" smtClean="0">
                <a:solidFill>
                  <a:srgbClr val="FF0000"/>
                </a:solidFill>
              </a:rPr>
              <a:t>Lilieana</a:t>
            </a:r>
            <a:endParaRPr lang="en-US" sz="2000" b="1" dirty="0">
              <a:solidFill>
                <a:srgbClr val="FF0000"/>
              </a:solidFill>
            </a:endParaRPr>
          </a:p>
        </p:txBody>
      </p:sp>
    </p:spTree>
    <p:extLst>
      <p:ext uri="{BB962C8B-B14F-4D97-AF65-F5344CB8AC3E}">
        <p14:creationId xmlns:p14="http://schemas.microsoft.com/office/powerpoint/2010/main" val="40702728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377813" y="4763104"/>
            <a:ext cx="5644228" cy="1507067"/>
          </a:xfrm>
        </p:spPr>
        <p:txBody>
          <a:bodyPr>
            <a:normAutofit/>
          </a:bodyPr>
          <a:lstStyle/>
          <a:p>
            <a:r>
              <a:rPr lang="ro-RO" dirty="0" smtClean="0"/>
              <a:t>PROIECT DERULAT PRIN Universal MOBILITY </a:t>
            </a:r>
            <a:endParaRPr lang="en-US" dirty="0"/>
          </a:p>
        </p:txBody>
      </p:sp>
      <p:pic>
        <p:nvPicPr>
          <p:cNvPr id="5" name="Substituent conținut 4"/>
          <p:cNvPicPr>
            <a:picLocks noGrp="1" noChangeAspect="1"/>
          </p:cNvPicPr>
          <p:nvPr>
            <p:ph sz="half" idx="1"/>
          </p:nvPr>
        </p:nvPicPr>
        <p:blipFill>
          <a:blip r:embed="rId2"/>
          <a:stretch>
            <a:fillRect/>
          </a:stretch>
        </p:blipFill>
        <p:spPr>
          <a:xfrm>
            <a:off x="121024" y="219355"/>
            <a:ext cx="5441576" cy="4081183"/>
          </a:xfrm>
          <a:prstGeom prst="rect">
            <a:avLst/>
          </a:prstGeom>
        </p:spPr>
      </p:pic>
      <p:pic>
        <p:nvPicPr>
          <p:cNvPr id="8" name="Substituent conținut 7"/>
          <p:cNvPicPr>
            <a:picLocks noGrp="1" noChangeAspect="1"/>
          </p:cNvPicPr>
          <p:nvPr>
            <p:ph sz="half" idx="2"/>
          </p:nvPr>
        </p:nvPicPr>
        <p:blipFill>
          <a:blip r:embed="rId3"/>
          <a:stretch>
            <a:fillRect/>
          </a:stretch>
        </p:blipFill>
        <p:spPr>
          <a:xfrm>
            <a:off x="7123311" y="99748"/>
            <a:ext cx="5068689" cy="6634882"/>
          </a:xfrm>
          <a:prstGeom prst="rect">
            <a:avLst/>
          </a:prstGeom>
        </p:spPr>
      </p:pic>
    </p:spTree>
    <p:extLst>
      <p:ext uri="{BB962C8B-B14F-4D97-AF65-F5344CB8AC3E}">
        <p14:creationId xmlns:p14="http://schemas.microsoft.com/office/powerpoint/2010/main" val="38210997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p:cNvSpPr/>
          <p:nvPr/>
        </p:nvSpPr>
        <p:spPr>
          <a:xfrm>
            <a:off x="215153" y="958333"/>
            <a:ext cx="4052047" cy="5632311"/>
          </a:xfrm>
          <a:prstGeom prst="rect">
            <a:avLst/>
          </a:prstGeom>
        </p:spPr>
        <p:txBody>
          <a:bodyPr wrap="square">
            <a:spAutoFit/>
          </a:bodyPr>
          <a:lstStyle/>
          <a:p>
            <a:r>
              <a:rPr lang="ro-RO" sz="3600" b="1" dirty="0">
                <a:ln w="22225">
                  <a:solidFill>
                    <a:schemeClr val="accent2"/>
                  </a:solidFill>
                  <a:prstDash val="solid"/>
                </a:ln>
                <a:solidFill>
                  <a:schemeClr val="accent2">
                    <a:lumMod val="40000"/>
                    <a:lumOff val="60000"/>
                  </a:schemeClr>
                </a:solidFill>
              </a:rPr>
              <a:t>AGENT </a:t>
            </a:r>
            <a:r>
              <a:rPr lang="ro-RO" sz="3600" b="1" dirty="0" smtClean="0">
                <a:ln w="22225">
                  <a:solidFill>
                    <a:schemeClr val="accent2"/>
                  </a:solidFill>
                  <a:prstDash val="solid"/>
                </a:ln>
                <a:solidFill>
                  <a:schemeClr val="accent2">
                    <a:lumMod val="40000"/>
                    <a:lumOff val="60000"/>
                  </a:schemeClr>
                </a:solidFill>
              </a:rPr>
              <a:t>ECONOMIC:</a:t>
            </a:r>
          </a:p>
          <a:p>
            <a:r>
              <a:rPr lang="ro-RO" sz="3600" b="1" dirty="0" err="1" smtClean="0">
                <a:ln w="22225">
                  <a:solidFill>
                    <a:schemeClr val="accent2"/>
                  </a:solidFill>
                  <a:prstDash val="solid"/>
                </a:ln>
                <a:solidFill>
                  <a:schemeClr val="accent2">
                    <a:lumMod val="40000"/>
                    <a:lumOff val="60000"/>
                  </a:schemeClr>
                </a:solidFill>
              </a:rPr>
              <a:t>Escuela</a:t>
            </a:r>
            <a:r>
              <a:rPr lang="ro-RO" sz="3600" b="1" dirty="0" smtClean="0">
                <a:ln w="22225">
                  <a:solidFill>
                    <a:schemeClr val="accent2"/>
                  </a:solidFill>
                  <a:prstDash val="solid"/>
                </a:ln>
                <a:solidFill>
                  <a:schemeClr val="accent2">
                    <a:lumMod val="40000"/>
                    <a:lumOff val="60000"/>
                  </a:schemeClr>
                </a:solidFill>
              </a:rPr>
              <a:t> de moda y patronaje </a:t>
            </a:r>
            <a:r>
              <a:rPr lang="ro-RO" sz="3600" b="1" dirty="0">
                <a:ln w="22225">
                  <a:solidFill>
                    <a:schemeClr val="accent2"/>
                  </a:solidFill>
                  <a:prstDash val="solid"/>
                </a:ln>
                <a:solidFill>
                  <a:schemeClr val="accent2">
                    <a:lumMod val="40000"/>
                    <a:lumOff val="60000"/>
                  </a:schemeClr>
                </a:solidFill>
              </a:rPr>
              <a:t>C</a:t>
            </a:r>
            <a:r>
              <a:rPr lang="ro-RO" sz="3600" b="1" dirty="0" smtClean="0">
                <a:ln w="22225">
                  <a:solidFill>
                    <a:schemeClr val="accent2"/>
                  </a:solidFill>
                  <a:prstDash val="solid"/>
                </a:ln>
                <a:solidFill>
                  <a:schemeClr val="accent2">
                    <a:lumMod val="40000"/>
                    <a:lumOff val="60000"/>
                  </a:schemeClr>
                </a:solidFill>
              </a:rPr>
              <a:t>arolina </a:t>
            </a:r>
            <a:r>
              <a:rPr lang="ro-RO" sz="3600" b="1" dirty="0" err="1" smtClean="0">
                <a:ln w="22225">
                  <a:solidFill>
                    <a:schemeClr val="accent2"/>
                  </a:solidFill>
                  <a:prstDash val="solid"/>
                </a:ln>
                <a:solidFill>
                  <a:schemeClr val="accent2">
                    <a:lumMod val="40000"/>
                    <a:lumOff val="60000"/>
                  </a:schemeClr>
                </a:solidFill>
              </a:rPr>
              <a:t>Guna</a:t>
            </a:r>
            <a:r>
              <a:rPr lang="ro-RO" sz="3600" b="1" dirty="0" smtClean="0">
                <a:ln w="22225">
                  <a:solidFill>
                    <a:schemeClr val="accent2"/>
                  </a:solidFill>
                  <a:prstDash val="solid"/>
                </a:ln>
                <a:solidFill>
                  <a:schemeClr val="accent2">
                    <a:lumMod val="40000"/>
                    <a:lumOff val="60000"/>
                  </a:schemeClr>
                </a:solidFill>
              </a:rPr>
              <a:t> </a:t>
            </a:r>
          </a:p>
          <a:p>
            <a:r>
              <a:rPr lang="ro-RO" sz="3600" b="1" dirty="0" smtClean="0">
                <a:ln w="22225">
                  <a:solidFill>
                    <a:schemeClr val="accent2"/>
                  </a:solidFill>
                  <a:prstDash val="solid"/>
                </a:ln>
                <a:solidFill>
                  <a:schemeClr val="accent2">
                    <a:lumMod val="40000"/>
                    <a:lumOff val="60000"/>
                  </a:schemeClr>
                </a:solidFill>
              </a:rPr>
              <a:t>E CREA GRANADA, Spania</a:t>
            </a:r>
            <a:endParaRPr lang="ro-RO" sz="3600" b="1" dirty="0">
              <a:ln w="22225">
                <a:solidFill>
                  <a:schemeClr val="accent2"/>
                </a:solidFill>
                <a:prstDash val="solid"/>
              </a:ln>
              <a:solidFill>
                <a:schemeClr val="accent2">
                  <a:lumMod val="40000"/>
                  <a:lumOff val="60000"/>
                </a:schemeClr>
              </a:solidFill>
            </a:endParaRPr>
          </a:p>
          <a:p>
            <a:endParaRPr lang="ro-RO" sz="3600" b="1" dirty="0" smtClean="0">
              <a:ln w="22225">
                <a:solidFill>
                  <a:schemeClr val="accent2"/>
                </a:solidFill>
                <a:prstDash val="solid"/>
              </a:ln>
              <a:solidFill>
                <a:schemeClr val="accent2">
                  <a:lumMod val="40000"/>
                  <a:lumOff val="60000"/>
                </a:schemeClr>
              </a:solidFill>
            </a:endParaRPr>
          </a:p>
        </p:txBody>
      </p:sp>
      <p:pic>
        <p:nvPicPr>
          <p:cNvPr id="4" name="Substituent conținu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7257" y="186152"/>
            <a:ext cx="8374743" cy="6412612"/>
          </a:xfrm>
          <a:prstGeom prst="rect">
            <a:avLst/>
          </a:prstGeom>
        </p:spPr>
      </p:pic>
    </p:spTree>
    <p:extLst>
      <p:ext uri="{BB962C8B-B14F-4D97-AF65-F5344CB8AC3E}">
        <p14:creationId xmlns:p14="http://schemas.microsoft.com/office/powerpoint/2010/main" val="5551585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047" y="349732"/>
            <a:ext cx="11935838" cy="6352162"/>
          </a:xfrm>
          <a:prstGeom prst="rect">
            <a:avLst/>
          </a:prstGeom>
        </p:spPr>
      </p:pic>
    </p:spTree>
    <p:extLst>
      <p:ext uri="{BB962C8B-B14F-4D97-AF65-F5344CB8AC3E}">
        <p14:creationId xmlns:p14="http://schemas.microsoft.com/office/powerpoint/2010/main" val="14667105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209909" y="5072895"/>
            <a:ext cx="6633951" cy="1716804"/>
          </a:xfrm>
        </p:spPr>
        <p:txBody>
          <a:bodyPr>
            <a:normAutofit fontScale="90000"/>
          </a:bodyPr>
          <a:lstStyle/>
          <a:p>
            <a:r>
              <a:rPr lang="ro-RO" dirty="0" err="1" smtClean="0"/>
              <a:t>PartenerI</a:t>
            </a:r>
            <a:r>
              <a:rPr lang="ro-RO" dirty="0" smtClean="0"/>
              <a:t>: </a:t>
            </a:r>
            <a:br>
              <a:rPr lang="ro-RO" dirty="0" smtClean="0"/>
            </a:br>
            <a:r>
              <a:rPr lang="ro-RO" dirty="0" smtClean="0"/>
              <a:t>UNIVERSAL MOBILITY SPANIA &amp; CAROLINA </a:t>
            </a:r>
            <a:r>
              <a:rPr lang="ro-RO" dirty="0" err="1" smtClean="0"/>
              <a:t>Guna</a:t>
            </a:r>
            <a:r>
              <a:rPr lang="ro-RO" dirty="0" smtClean="0"/>
              <a:t> E CREA</a:t>
            </a:r>
            <a:endParaRPr lang="en-US" dirty="0"/>
          </a:p>
        </p:txBody>
      </p:sp>
      <p:pic>
        <p:nvPicPr>
          <p:cNvPr id="4" name="Substituent conținut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415" y="87400"/>
            <a:ext cx="7058875" cy="4786257"/>
          </a:xfrm>
        </p:spPr>
      </p:pic>
      <p:pic>
        <p:nvPicPr>
          <p:cNvPr id="6" name="Substituent conținut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79275" y="95774"/>
            <a:ext cx="4933950" cy="3112552"/>
          </a:xfrm>
        </p:spPr>
      </p:pic>
      <p:pic>
        <p:nvPicPr>
          <p:cNvPr id="7" name="I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3460" y="3459036"/>
            <a:ext cx="5029765" cy="3330663"/>
          </a:xfrm>
          <a:prstGeom prst="rect">
            <a:avLst/>
          </a:prstGeom>
        </p:spPr>
      </p:pic>
    </p:spTree>
    <p:extLst>
      <p:ext uri="{BB962C8B-B14F-4D97-AF65-F5344CB8AC3E}">
        <p14:creationId xmlns:p14="http://schemas.microsoft.com/office/powerpoint/2010/main" val="1430133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reptunghi 8"/>
          <p:cNvSpPr/>
          <p:nvPr/>
        </p:nvSpPr>
        <p:spPr>
          <a:xfrm>
            <a:off x="174812" y="615897"/>
            <a:ext cx="1829746" cy="1815882"/>
          </a:xfrm>
          <a:prstGeom prst="rect">
            <a:avLst/>
          </a:prstGeom>
        </p:spPr>
        <p:txBody>
          <a:bodyPr wrap="square">
            <a:spAutoFit/>
          </a:bodyPr>
          <a:lstStyle/>
          <a:p>
            <a:r>
              <a:rPr lang="ro-RO" sz="2800" b="1" dirty="0" err="1">
                <a:solidFill>
                  <a:srgbClr val="FF0000"/>
                </a:solidFill>
              </a:rPr>
              <a:t>SENIORA:Carolina</a:t>
            </a:r>
            <a:r>
              <a:rPr lang="ro-RO" sz="2800" b="1" dirty="0">
                <a:solidFill>
                  <a:srgbClr val="FF0000"/>
                </a:solidFill>
              </a:rPr>
              <a:t> </a:t>
            </a:r>
            <a:r>
              <a:rPr lang="ro-RO" sz="2800" b="1" dirty="0" err="1">
                <a:solidFill>
                  <a:srgbClr val="FF0000"/>
                </a:solidFill>
              </a:rPr>
              <a:t>Gutiérrez</a:t>
            </a:r>
            <a:r>
              <a:rPr lang="ro-RO" sz="2800" b="1" dirty="0">
                <a:solidFill>
                  <a:srgbClr val="FF0000"/>
                </a:solidFill>
              </a:rPr>
              <a:t> Naranjo </a:t>
            </a:r>
            <a:endParaRPr lang="en-US" sz="2800" b="1" dirty="0">
              <a:solidFill>
                <a:srgbClr val="FF0000"/>
              </a:solidFill>
            </a:endParaRPr>
          </a:p>
        </p:txBody>
      </p:sp>
      <p:pic>
        <p:nvPicPr>
          <p:cNvPr id="10" name="Substituent conținut 9"/>
          <p:cNvPicPr>
            <a:picLocks noGrp="1" noChangeAspect="1"/>
          </p:cNvPicPr>
          <p:nvPr>
            <p:ph sz="half" idx="1"/>
          </p:nvPr>
        </p:nvPicPr>
        <p:blipFill>
          <a:blip r:embed="rId2"/>
          <a:stretch>
            <a:fillRect/>
          </a:stretch>
        </p:blipFill>
        <p:spPr>
          <a:xfrm>
            <a:off x="3148012" y="2483642"/>
            <a:ext cx="9526" cy="19053"/>
          </a:xfrm>
          <a:prstGeom prst="rect">
            <a:avLst/>
          </a:prstGeom>
        </p:spPr>
      </p:pic>
      <p:pic>
        <p:nvPicPr>
          <p:cNvPr id="4" name="Substituent conținut 3"/>
          <p:cNvPicPr>
            <a:picLocks noGrp="1" noChangeAspect="1"/>
          </p:cNvPicPr>
          <p:nvPr>
            <p:ph sz="half" idx="2"/>
          </p:nvPr>
        </p:nvPicPr>
        <p:blipFill>
          <a:blip r:embed="rId3"/>
          <a:stretch>
            <a:fillRect/>
          </a:stretch>
        </p:blipFill>
        <p:spPr>
          <a:xfrm>
            <a:off x="6091237" y="335847"/>
            <a:ext cx="6030814" cy="4121429"/>
          </a:xfrm>
          <a:prstGeom prst="rect">
            <a:avLst/>
          </a:prstGeom>
        </p:spPr>
      </p:pic>
      <p:pic>
        <p:nvPicPr>
          <p:cNvPr id="11" name="Imagine 10"/>
          <p:cNvPicPr>
            <a:picLocks noChangeAspect="1"/>
          </p:cNvPicPr>
          <p:nvPr/>
        </p:nvPicPr>
        <p:blipFill>
          <a:blip r:embed="rId2"/>
          <a:stretch>
            <a:fillRect/>
          </a:stretch>
        </p:blipFill>
        <p:spPr>
          <a:xfrm>
            <a:off x="6091237" y="3419475"/>
            <a:ext cx="9525" cy="19050"/>
          </a:xfrm>
          <a:prstGeom prst="rect">
            <a:avLst/>
          </a:prstGeom>
        </p:spPr>
      </p:pic>
      <p:pic>
        <p:nvPicPr>
          <p:cNvPr id="13" name="Imagin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4558" y="-9525"/>
            <a:ext cx="3857625" cy="6858000"/>
          </a:xfrm>
          <a:prstGeom prst="rect">
            <a:avLst/>
          </a:prstGeom>
        </p:spPr>
      </p:pic>
    </p:spTree>
    <p:extLst>
      <p:ext uri="{BB962C8B-B14F-4D97-AF65-F5344CB8AC3E}">
        <p14:creationId xmlns:p14="http://schemas.microsoft.com/office/powerpoint/2010/main" val="19040283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p:cNvPicPr>
            <a:picLocks noChangeAspect="1"/>
          </p:cNvPicPr>
          <p:nvPr/>
        </p:nvPicPr>
        <p:blipFill>
          <a:blip r:embed="rId2"/>
          <a:stretch>
            <a:fillRect/>
          </a:stretch>
        </p:blipFill>
        <p:spPr>
          <a:xfrm>
            <a:off x="-1524000" y="-2286000"/>
            <a:ext cx="15240000" cy="11430000"/>
          </a:xfrm>
          <a:prstGeom prst="rect">
            <a:avLst/>
          </a:prstGeom>
        </p:spPr>
      </p:pic>
    </p:spTree>
    <p:extLst>
      <p:ext uri="{BB962C8B-B14F-4D97-AF65-F5344CB8AC3E}">
        <p14:creationId xmlns:p14="http://schemas.microsoft.com/office/powerpoint/2010/main" val="42726613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351870" y="1"/>
            <a:ext cx="8534400" cy="856344"/>
          </a:xfrm>
        </p:spPr>
        <p:txBody>
          <a:bodyPr/>
          <a:lstStyle/>
          <a:p>
            <a:r>
              <a:rPr lang="ro-RO" dirty="0" smtClean="0"/>
              <a:t>Activități desfășurate </a:t>
            </a:r>
            <a:endParaRPr lang="en-US" dirty="0"/>
          </a:p>
        </p:txBody>
      </p:sp>
      <p:sp>
        <p:nvSpPr>
          <p:cNvPr id="3" name="Substituent conținut 2"/>
          <p:cNvSpPr>
            <a:spLocks noGrp="1"/>
          </p:cNvSpPr>
          <p:nvPr>
            <p:ph idx="1"/>
          </p:nvPr>
        </p:nvSpPr>
        <p:spPr>
          <a:xfrm>
            <a:off x="-159657" y="348343"/>
            <a:ext cx="12351657" cy="6676571"/>
          </a:xfrm>
        </p:spPr>
        <p:txBody>
          <a:bodyPr>
            <a:normAutofit fontScale="92500" lnSpcReduction="10000"/>
          </a:bodyPr>
          <a:lstStyle/>
          <a:p>
            <a:r>
              <a:rPr lang="en-US" dirty="0"/>
              <a:t> </a:t>
            </a:r>
          </a:p>
          <a:p>
            <a:r>
              <a:rPr lang="en-US" sz="2800" b="1" dirty="0" err="1">
                <a:solidFill>
                  <a:srgbClr val="FF0000"/>
                </a:solidFill>
              </a:rPr>
              <a:t>Pe</a:t>
            </a:r>
            <a:r>
              <a:rPr lang="en-US" sz="2800" b="1" dirty="0">
                <a:solidFill>
                  <a:srgbClr val="FF0000"/>
                </a:solidFill>
              </a:rPr>
              <a:t> </a:t>
            </a:r>
            <a:r>
              <a:rPr lang="en-US" sz="2800" b="1" dirty="0" err="1">
                <a:solidFill>
                  <a:srgbClr val="FF0000"/>
                </a:solidFill>
              </a:rPr>
              <a:t>parcursul</a:t>
            </a:r>
            <a:r>
              <a:rPr lang="en-US" sz="2800" b="1" dirty="0">
                <a:solidFill>
                  <a:srgbClr val="FF0000"/>
                </a:solidFill>
              </a:rPr>
              <a:t> </a:t>
            </a:r>
            <a:r>
              <a:rPr lang="en-US" sz="2800" b="1" dirty="0" err="1">
                <a:solidFill>
                  <a:srgbClr val="FF0000"/>
                </a:solidFill>
              </a:rPr>
              <a:t>mobilității</a:t>
            </a:r>
            <a:r>
              <a:rPr lang="en-US" sz="2800" b="1" dirty="0">
                <a:solidFill>
                  <a:srgbClr val="FF0000"/>
                </a:solidFill>
              </a:rPr>
              <a:t> </a:t>
            </a:r>
            <a:r>
              <a:rPr lang="ro-RO" sz="2800" b="1" dirty="0" smtClean="0">
                <a:solidFill>
                  <a:srgbClr val="FF0000"/>
                </a:solidFill>
              </a:rPr>
              <a:t>de </a:t>
            </a:r>
            <a:r>
              <a:rPr lang="en-US" sz="2800" b="1" dirty="0" smtClean="0">
                <a:solidFill>
                  <a:srgbClr val="FF0000"/>
                </a:solidFill>
              </a:rPr>
              <a:t>Job </a:t>
            </a:r>
            <a:r>
              <a:rPr lang="en-US" sz="2800" b="1" dirty="0">
                <a:solidFill>
                  <a:srgbClr val="FF0000"/>
                </a:solidFill>
              </a:rPr>
              <a:t>shadowing </a:t>
            </a:r>
            <a:endParaRPr lang="ro-RO" sz="2800" b="1" dirty="0" smtClean="0">
              <a:solidFill>
                <a:srgbClr val="FF0000"/>
              </a:solidFill>
            </a:endParaRPr>
          </a:p>
          <a:p>
            <a:r>
              <a:rPr lang="en-US" sz="2800" b="1" dirty="0" smtClean="0">
                <a:solidFill>
                  <a:srgbClr val="FF0000"/>
                </a:solidFill>
              </a:rPr>
              <a:t>am </a:t>
            </a:r>
            <a:r>
              <a:rPr lang="en-US" sz="2800" b="1" dirty="0" err="1">
                <a:solidFill>
                  <a:srgbClr val="FF0000"/>
                </a:solidFill>
              </a:rPr>
              <a:t>participat</a:t>
            </a:r>
            <a:r>
              <a:rPr lang="en-US" sz="2800" b="1" dirty="0">
                <a:solidFill>
                  <a:srgbClr val="FF0000"/>
                </a:solidFill>
              </a:rPr>
              <a:t> </a:t>
            </a:r>
            <a:r>
              <a:rPr lang="en-US" sz="2800" b="1" dirty="0" err="1">
                <a:solidFill>
                  <a:srgbClr val="FF0000"/>
                </a:solidFill>
              </a:rPr>
              <a:t>împreună</a:t>
            </a:r>
            <a:r>
              <a:rPr lang="en-US" sz="2800" b="1" dirty="0">
                <a:solidFill>
                  <a:srgbClr val="FF0000"/>
                </a:solidFill>
              </a:rPr>
              <a:t> cu </a:t>
            </a:r>
            <a:r>
              <a:rPr lang="en-US" sz="2800" b="1" dirty="0" err="1">
                <a:solidFill>
                  <a:srgbClr val="FF0000"/>
                </a:solidFill>
              </a:rPr>
              <a:t>elevii</a:t>
            </a:r>
            <a:r>
              <a:rPr lang="en-US" sz="2800" b="1" dirty="0">
                <a:solidFill>
                  <a:srgbClr val="FF0000"/>
                </a:solidFill>
              </a:rPr>
              <a:t> </a:t>
            </a:r>
            <a:r>
              <a:rPr lang="en-US" sz="2800" b="1" dirty="0" err="1">
                <a:solidFill>
                  <a:srgbClr val="FF0000"/>
                </a:solidFill>
              </a:rPr>
              <a:t>și</a:t>
            </a:r>
            <a:r>
              <a:rPr lang="en-US" sz="2800" b="1" dirty="0">
                <a:solidFill>
                  <a:srgbClr val="FF0000"/>
                </a:solidFill>
              </a:rPr>
              <a:t> </a:t>
            </a:r>
            <a:r>
              <a:rPr lang="en-US" sz="2800" b="1" dirty="0" err="1">
                <a:solidFill>
                  <a:srgbClr val="FF0000"/>
                </a:solidFill>
              </a:rPr>
              <a:t>tutorele</a:t>
            </a:r>
            <a:r>
              <a:rPr lang="en-US" sz="2800" b="1" dirty="0">
                <a:solidFill>
                  <a:srgbClr val="FF0000"/>
                </a:solidFill>
              </a:rPr>
              <a:t> de </a:t>
            </a:r>
            <a:r>
              <a:rPr lang="en-US" sz="2800" b="1" dirty="0" err="1">
                <a:solidFill>
                  <a:srgbClr val="FF0000"/>
                </a:solidFill>
              </a:rPr>
              <a:t>practică</a:t>
            </a:r>
            <a:r>
              <a:rPr lang="en-US" sz="2800" b="1" dirty="0">
                <a:solidFill>
                  <a:srgbClr val="FF0000"/>
                </a:solidFill>
              </a:rPr>
              <a:t> la </a:t>
            </a:r>
            <a:r>
              <a:rPr lang="ro-RO" sz="2800" b="1" dirty="0">
                <a:solidFill>
                  <a:srgbClr val="FF0000"/>
                </a:solidFill>
              </a:rPr>
              <a:t>firma de practică: </a:t>
            </a:r>
            <a:r>
              <a:rPr lang="ro-RO" sz="2800" b="1" dirty="0" err="1" smtClean="0">
                <a:solidFill>
                  <a:srgbClr val="FF0000"/>
                </a:solidFill>
              </a:rPr>
              <a:t>Escuela</a:t>
            </a:r>
            <a:r>
              <a:rPr lang="ro-RO" sz="2800" b="1" dirty="0" smtClean="0">
                <a:solidFill>
                  <a:srgbClr val="FF0000"/>
                </a:solidFill>
              </a:rPr>
              <a:t> </a:t>
            </a:r>
            <a:r>
              <a:rPr lang="ro-RO" sz="2800" b="1" dirty="0">
                <a:solidFill>
                  <a:srgbClr val="FF0000"/>
                </a:solidFill>
              </a:rPr>
              <a:t>de moda y patronaje Carolina </a:t>
            </a:r>
            <a:r>
              <a:rPr lang="ro-RO" sz="2800" b="1" dirty="0" err="1">
                <a:solidFill>
                  <a:srgbClr val="FF0000"/>
                </a:solidFill>
              </a:rPr>
              <a:t>Guna</a:t>
            </a:r>
            <a:r>
              <a:rPr lang="ro-RO" sz="2800" b="1" dirty="0">
                <a:solidFill>
                  <a:srgbClr val="FF0000"/>
                </a:solidFill>
              </a:rPr>
              <a:t> E CREA </a:t>
            </a:r>
            <a:r>
              <a:rPr lang="ro-RO" sz="2800" b="1" dirty="0" smtClean="0">
                <a:solidFill>
                  <a:srgbClr val="FF0000"/>
                </a:solidFill>
              </a:rPr>
              <a:t>Granada,</a:t>
            </a:r>
          </a:p>
          <a:p>
            <a:r>
              <a:rPr lang="en-US" sz="2800" b="1" dirty="0" smtClean="0">
                <a:solidFill>
                  <a:srgbClr val="FF0000"/>
                </a:solidFill>
              </a:rPr>
              <a:t>am </a:t>
            </a:r>
            <a:r>
              <a:rPr lang="en-US" sz="2800" b="1" dirty="0" err="1">
                <a:solidFill>
                  <a:srgbClr val="FF0000"/>
                </a:solidFill>
              </a:rPr>
              <a:t>observat</a:t>
            </a:r>
            <a:r>
              <a:rPr lang="en-US" sz="2800" b="1" dirty="0">
                <a:solidFill>
                  <a:srgbClr val="FF0000"/>
                </a:solidFill>
              </a:rPr>
              <a:t> </a:t>
            </a:r>
            <a:r>
              <a:rPr lang="en-US" sz="2800" b="1" dirty="0" err="1">
                <a:solidFill>
                  <a:srgbClr val="FF0000"/>
                </a:solidFill>
              </a:rPr>
              <a:t>organizarea</a:t>
            </a:r>
            <a:r>
              <a:rPr lang="en-US" sz="2800" b="1" dirty="0">
                <a:solidFill>
                  <a:srgbClr val="FF0000"/>
                </a:solidFill>
              </a:rPr>
              <a:t> </a:t>
            </a:r>
            <a:r>
              <a:rPr lang="en-US" sz="2800" b="1" dirty="0" err="1">
                <a:solidFill>
                  <a:srgbClr val="FF0000"/>
                </a:solidFill>
              </a:rPr>
              <a:t>atelierului</a:t>
            </a:r>
            <a:r>
              <a:rPr lang="en-US" sz="2800" b="1" dirty="0">
                <a:solidFill>
                  <a:srgbClr val="FF0000"/>
                </a:solidFill>
              </a:rPr>
              <a:t>, </a:t>
            </a:r>
            <a:r>
              <a:rPr lang="en-US" sz="2800" b="1" dirty="0" err="1">
                <a:solidFill>
                  <a:srgbClr val="FF0000"/>
                </a:solidFill>
              </a:rPr>
              <a:t>procesul</a:t>
            </a:r>
            <a:r>
              <a:rPr lang="en-US" sz="2800" b="1" dirty="0">
                <a:solidFill>
                  <a:srgbClr val="FF0000"/>
                </a:solidFill>
              </a:rPr>
              <a:t> de </a:t>
            </a:r>
            <a:r>
              <a:rPr lang="en-US" sz="2800" b="1" dirty="0" err="1">
                <a:solidFill>
                  <a:srgbClr val="FF0000"/>
                </a:solidFill>
              </a:rPr>
              <a:t>producție</a:t>
            </a:r>
            <a:r>
              <a:rPr lang="en-US" sz="2800" b="1" dirty="0">
                <a:solidFill>
                  <a:srgbClr val="FF0000"/>
                </a:solidFill>
              </a:rPr>
              <a:t> specific </a:t>
            </a:r>
            <a:r>
              <a:rPr lang="en-US" sz="2800" b="1" dirty="0" err="1">
                <a:solidFill>
                  <a:srgbClr val="FF0000"/>
                </a:solidFill>
              </a:rPr>
              <a:t>realizării</a:t>
            </a:r>
            <a:r>
              <a:rPr lang="en-US" sz="2800" b="1" dirty="0">
                <a:solidFill>
                  <a:srgbClr val="FF0000"/>
                </a:solidFill>
              </a:rPr>
              <a:t> </a:t>
            </a:r>
            <a:r>
              <a:rPr lang="en-US" sz="2800" b="1" dirty="0" err="1">
                <a:solidFill>
                  <a:srgbClr val="FF0000"/>
                </a:solidFill>
              </a:rPr>
              <a:t>produselor</a:t>
            </a:r>
            <a:r>
              <a:rPr lang="en-US" sz="2800" b="1" dirty="0">
                <a:solidFill>
                  <a:srgbClr val="FF0000"/>
                </a:solidFill>
              </a:rPr>
              <a:t> de </a:t>
            </a:r>
            <a:r>
              <a:rPr lang="en-US" sz="2800" b="1" dirty="0" err="1">
                <a:solidFill>
                  <a:srgbClr val="FF0000"/>
                </a:solidFill>
              </a:rPr>
              <a:t>îmbrăcăminte</a:t>
            </a:r>
            <a:r>
              <a:rPr lang="en-US" sz="2800" b="1" dirty="0">
                <a:solidFill>
                  <a:srgbClr val="FF0000"/>
                </a:solidFill>
              </a:rPr>
              <a:t>, </a:t>
            </a:r>
            <a:r>
              <a:rPr lang="en-US" sz="2800" b="1" dirty="0" err="1">
                <a:solidFill>
                  <a:srgbClr val="FF0000"/>
                </a:solidFill>
              </a:rPr>
              <a:t>materialele</a:t>
            </a:r>
            <a:r>
              <a:rPr lang="en-US" sz="2800" b="1" dirty="0">
                <a:solidFill>
                  <a:srgbClr val="FF0000"/>
                </a:solidFill>
              </a:rPr>
              <a:t> de </a:t>
            </a:r>
            <a:r>
              <a:rPr lang="en-US" sz="2800" b="1" dirty="0" err="1">
                <a:solidFill>
                  <a:srgbClr val="FF0000"/>
                </a:solidFill>
              </a:rPr>
              <a:t>bază</a:t>
            </a:r>
            <a:r>
              <a:rPr lang="en-US" sz="2800" b="1" dirty="0">
                <a:solidFill>
                  <a:srgbClr val="FF0000"/>
                </a:solidFill>
              </a:rPr>
              <a:t>, </a:t>
            </a:r>
            <a:r>
              <a:rPr lang="en-US" sz="2800" b="1" dirty="0" err="1">
                <a:solidFill>
                  <a:srgbClr val="FF0000"/>
                </a:solidFill>
              </a:rPr>
              <a:t>materialele</a:t>
            </a:r>
            <a:r>
              <a:rPr lang="en-US" sz="2800" b="1" dirty="0">
                <a:solidFill>
                  <a:srgbClr val="FF0000"/>
                </a:solidFill>
              </a:rPr>
              <a:t> </a:t>
            </a:r>
            <a:r>
              <a:rPr lang="en-US" sz="2800" b="1" dirty="0" err="1">
                <a:solidFill>
                  <a:srgbClr val="FF0000"/>
                </a:solidFill>
              </a:rPr>
              <a:t>auxiliare</a:t>
            </a:r>
            <a:r>
              <a:rPr lang="en-US" sz="2800" b="1" dirty="0">
                <a:solidFill>
                  <a:srgbClr val="FF0000"/>
                </a:solidFill>
              </a:rPr>
              <a:t>, </a:t>
            </a:r>
            <a:r>
              <a:rPr lang="en-US" sz="2800" b="1" dirty="0" err="1">
                <a:solidFill>
                  <a:srgbClr val="FF0000"/>
                </a:solidFill>
              </a:rPr>
              <a:t>utilajele</a:t>
            </a:r>
            <a:r>
              <a:rPr lang="en-US" sz="2800" b="1" dirty="0">
                <a:solidFill>
                  <a:srgbClr val="FF0000"/>
                </a:solidFill>
              </a:rPr>
              <a:t> </a:t>
            </a:r>
            <a:r>
              <a:rPr lang="en-US" sz="2800" b="1" dirty="0" err="1">
                <a:solidFill>
                  <a:srgbClr val="FF0000"/>
                </a:solidFill>
              </a:rPr>
              <a:t>folosite</a:t>
            </a:r>
            <a:r>
              <a:rPr lang="en-US" sz="2800" b="1" dirty="0">
                <a:solidFill>
                  <a:srgbClr val="FF0000"/>
                </a:solidFill>
              </a:rPr>
              <a:t> la </a:t>
            </a:r>
            <a:r>
              <a:rPr lang="en-US" sz="2800" b="1" dirty="0" err="1">
                <a:solidFill>
                  <a:srgbClr val="FF0000"/>
                </a:solidFill>
              </a:rPr>
              <a:t>realizarea</a:t>
            </a:r>
            <a:r>
              <a:rPr lang="en-US" sz="2800" b="1" dirty="0">
                <a:solidFill>
                  <a:srgbClr val="FF0000"/>
                </a:solidFill>
              </a:rPr>
              <a:t> </a:t>
            </a:r>
            <a:r>
              <a:rPr lang="en-US" sz="2800" b="1" dirty="0" err="1">
                <a:solidFill>
                  <a:srgbClr val="FF0000"/>
                </a:solidFill>
              </a:rPr>
              <a:t>acestor</a:t>
            </a:r>
            <a:r>
              <a:rPr lang="en-US" sz="2800" b="1" dirty="0">
                <a:solidFill>
                  <a:srgbClr val="FF0000"/>
                </a:solidFill>
              </a:rPr>
              <a:t> </a:t>
            </a:r>
            <a:r>
              <a:rPr lang="en-US" sz="2800" b="1" dirty="0" err="1">
                <a:solidFill>
                  <a:srgbClr val="FF0000"/>
                </a:solidFill>
              </a:rPr>
              <a:t>produse</a:t>
            </a:r>
            <a:r>
              <a:rPr lang="en-US" sz="2800" b="1" dirty="0">
                <a:solidFill>
                  <a:srgbClr val="FF0000"/>
                </a:solidFill>
              </a:rPr>
              <a:t> de </a:t>
            </a:r>
            <a:r>
              <a:rPr lang="en-US" sz="2800" b="1" dirty="0" err="1">
                <a:solidFill>
                  <a:srgbClr val="FF0000"/>
                </a:solidFill>
              </a:rPr>
              <a:t>vestimentație</a:t>
            </a:r>
            <a:r>
              <a:rPr lang="en-US" sz="2800" b="1" dirty="0" smtClean="0">
                <a:solidFill>
                  <a:srgbClr val="FF0000"/>
                </a:solidFill>
              </a:rPr>
              <a:t>.</a:t>
            </a:r>
            <a:endParaRPr lang="ro-RO" sz="2800" b="1" dirty="0" smtClean="0">
              <a:solidFill>
                <a:srgbClr val="FF0000"/>
              </a:solidFill>
            </a:endParaRPr>
          </a:p>
          <a:p>
            <a:r>
              <a:rPr lang="en-US" sz="2800" b="1" dirty="0" smtClean="0">
                <a:solidFill>
                  <a:srgbClr val="FF0000"/>
                </a:solidFill>
              </a:rPr>
              <a:t> </a:t>
            </a:r>
            <a:r>
              <a:rPr lang="en-US" sz="2800" b="1" dirty="0" err="1">
                <a:solidFill>
                  <a:srgbClr val="FF0000"/>
                </a:solidFill>
              </a:rPr>
              <a:t>dar</a:t>
            </a:r>
            <a:r>
              <a:rPr lang="en-US" sz="2800" b="1" dirty="0">
                <a:solidFill>
                  <a:srgbClr val="FF0000"/>
                </a:solidFill>
              </a:rPr>
              <a:t> </a:t>
            </a:r>
            <a:r>
              <a:rPr lang="en-US" sz="2800" b="1" dirty="0" err="1">
                <a:solidFill>
                  <a:srgbClr val="FF0000"/>
                </a:solidFill>
              </a:rPr>
              <a:t>și</a:t>
            </a:r>
            <a:r>
              <a:rPr lang="en-US" sz="2800" b="1" dirty="0">
                <a:solidFill>
                  <a:srgbClr val="FF0000"/>
                </a:solidFill>
              </a:rPr>
              <a:t> </a:t>
            </a:r>
            <a:r>
              <a:rPr lang="en-US" sz="2800" b="1" dirty="0" err="1">
                <a:solidFill>
                  <a:srgbClr val="FF0000"/>
                </a:solidFill>
              </a:rPr>
              <a:t>alte</a:t>
            </a:r>
            <a:r>
              <a:rPr lang="en-US" sz="2800" b="1" dirty="0">
                <a:solidFill>
                  <a:srgbClr val="FF0000"/>
                </a:solidFill>
              </a:rPr>
              <a:t> </a:t>
            </a:r>
            <a:r>
              <a:rPr lang="en-US" sz="2800" b="1" dirty="0" err="1">
                <a:solidFill>
                  <a:srgbClr val="FF0000"/>
                </a:solidFill>
              </a:rPr>
              <a:t>activități</a:t>
            </a:r>
            <a:r>
              <a:rPr lang="en-US" sz="2800" b="1" dirty="0">
                <a:solidFill>
                  <a:srgbClr val="FF0000"/>
                </a:solidFill>
              </a:rPr>
              <a:t> </a:t>
            </a:r>
            <a:r>
              <a:rPr lang="en-US" sz="2800" b="1" dirty="0" err="1">
                <a:solidFill>
                  <a:srgbClr val="FF0000"/>
                </a:solidFill>
              </a:rPr>
              <a:t>specifice</a:t>
            </a:r>
            <a:r>
              <a:rPr lang="en-US" sz="2800" b="1" dirty="0">
                <a:solidFill>
                  <a:srgbClr val="FF0000"/>
                </a:solidFill>
              </a:rPr>
              <a:t> </a:t>
            </a:r>
            <a:r>
              <a:rPr lang="en-US" sz="2800" b="1" dirty="0" err="1">
                <a:solidFill>
                  <a:srgbClr val="FF0000"/>
                </a:solidFill>
              </a:rPr>
              <a:t>unei</a:t>
            </a:r>
            <a:r>
              <a:rPr lang="en-US" sz="2800" b="1" dirty="0">
                <a:solidFill>
                  <a:srgbClr val="FF0000"/>
                </a:solidFill>
              </a:rPr>
              <a:t> </a:t>
            </a:r>
            <a:r>
              <a:rPr lang="en-US" sz="2800" b="1" dirty="0" err="1">
                <a:solidFill>
                  <a:srgbClr val="FF0000"/>
                </a:solidFill>
              </a:rPr>
              <a:t>astfel</a:t>
            </a:r>
            <a:r>
              <a:rPr lang="en-US" sz="2800" b="1" dirty="0">
                <a:solidFill>
                  <a:srgbClr val="FF0000"/>
                </a:solidFill>
              </a:rPr>
              <a:t> de </a:t>
            </a:r>
            <a:r>
              <a:rPr lang="en-US" sz="2800" b="1" dirty="0" err="1">
                <a:solidFill>
                  <a:srgbClr val="FF0000"/>
                </a:solidFill>
              </a:rPr>
              <a:t>instituții</a:t>
            </a:r>
            <a:r>
              <a:rPr lang="en-US" sz="2800" b="1" dirty="0">
                <a:solidFill>
                  <a:srgbClr val="FF0000"/>
                </a:solidFill>
              </a:rPr>
              <a:t>. </a:t>
            </a:r>
            <a:endParaRPr lang="ro-RO" sz="2800" b="1" dirty="0" smtClean="0">
              <a:solidFill>
                <a:srgbClr val="FF0000"/>
              </a:solidFill>
            </a:endParaRPr>
          </a:p>
          <a:p>
            <a:r>
              <a:rPr lang="en-US" sz="2800" b="1" dirty="0" err="1" smtClean="0">
                <a:solidFill>
                  <a:srgbClr val="FF0000"/>
                </a:solidFill>
              </a:rPr>
              <a:t>Lumea</a:t>
            </a:r>
            <a:r>
              <a:rPr lang="en-US" sz="2800" b="1" dirty="0" smtClean="0">
                <a:solidFill>
                  <a:srgbClr val="FF0000"/>
                </a:solidFill>
              </a:rPr>
              <a:t> </a:t>
            </a:r>
            <a:r>
              <a:rPr lang="en-US" sz="2800" b="1" dirty="0" err="1">
                <a:solidFill>
                  <a:srgbClr val="FF0000"/>
                </a:solidFill>
              </a:rPr>
              <a:t>modei</a:t>
            </a:r>
            <a:r>
              <a:rPr lang="en-US" sz="2800" b="1" dirty="0">
                <a:solidFill>
                  <a:srgbClr val="FF0000"/>
                </a:solidFill>
              </a:rPr>
              <a:t> </a:t>
            </a:r>
            <a:r>
              <a:rPr lang="en-US" sz="2800" b="1" dirty="0" err="1">
                <a:solidFill>
                  <a:srgbClr val="FF0000"/>
                </a:solidFill>
              </a:rPr>
              <a:t>este</a:t>
            </a:r>
            <a:r>
              <a:rPr lang="en-US" sz="2800" b="1" dirty="0">
                <a:solidFill>
                  <a:srgbClr val="FF0000"/>
                </a:solidFill>
              </a:rPr>
              <a:t> </a:t>
            </a:r>
            <a:r>
              <a:rPr lang="en-US" sz="2800" b="1" dirty="0" err="1">
                <a:solidFill>
                  <a:srgbClr val="FF0000"/>
                </a:solidFill>
              </a:rPr>
              <a:t>în</a:t>
            </a:r>
            <a:r>
              <a:rPr lang="en-US" sz="2800" b="1" dirty="0">
                <a:solidFill>
                  <a:srgbClr val="FF0000"/>
                </a:solidFill>
              </a:rPr>
              <a:t> </a:t>
            </a:r>
            <a:r>
              <a:rPr lang="en-US" sz="2800" b="1" dirty="0" err="1">
                <a:solidFill>
                  <a:srgbClr val="FF0000"/>
                </a:solidFill>
              </a:rPr>
              <a:t>continuă</a:t>
            </a:r>
            <a:r>
              <a:rPr lang="en-US" sz="2800" b="1" dirty="0">
                <a:solidFill>
                  <a:srgbClr val="FF0000"/>
                </a:solidFill>
              </a:rPr>
              <a:t> </a:t>
            </a:r>
            <a:r>
              <a:rPr lang="en-US" sz="2800" b="1" dirty="0" err="1">
                <a:solidFill>
                  <a:srgbClr val="FF0000"/>
                </a:solidFill>
              </a:rPr>
              <a:t>dezvoltare</a:t>
            </a:r>
            <a:r>
              <a:rPr lang="en-US" sz="2800" b="1" dirty="0">
                <a:solidFill>
                  <a:srgbClr val="FF0000"/>
                </a:solidFill>
              </a:rPr>
              <a:t> </a:t>
            </a:r>
            <a:r>
              <a:rPr lang="en-US" sz="2800" b="1" dirty="0" err="1">
                <a:solidFill>
                  <a:srgbClr val="FF0000"/>
                </a:solidFill>
              </a:rPr>
              <a:t>și</a:t>
            </a:r>
            <a:r>
              <a:rPr lang="en-US" sz="2800" b="1" dirty="0">
                <a:solidFill>
                  <a:srgbClr val="FF0000"/>
                </a:solidFill>
              </a:rPr>
              <a:t> </a:t>
            </a:r>
            <a:r>
              <a:rPr lang="en-US" sz="2800" b="1" dirty="0" err="1">
                <a:solidFill>
                  <a:srgbClr val="FF0000"/>
                </a:solidFill>
              </a:rPr>
              <a:t>creare</a:t>
            </a:r>
            <a:r>
              <a:rPr lang="en-US" sz="2800" b="1" dirty="0">
                <a:solidFill>
                  <a:srgbClr val="FF0000"/>
                </a:solidFill>
              </a:rPr>
              <a:t>  </a:t>
            </a:r>
            <a:r>
              <a:rPr lang="en-US" sz="2800" b="1" dirty="0" err="1">
                <a:solidFill>
                  <a:srgbClr val="FF0000"/>
                </a:solidFill>
              </a:rPr>
              <a:t>iar</a:t>
            </a:r>
            <a:r>
              <a:rPr lang="en-US" sz="2800" b="1" dirty="0">
                <a:solidFill>
                  <a:srgbClr val="FF0000"/>
                </a:solidFill>
              </a:rPr>
              <a:t> </a:t>
            </a:r>
            <a:r>
              <a:rPr lang="en-US" sz="2800" b="1" dirty="0" err="1">
                <a:solidFill>
                  <a:srgbClr val="FF0000"/>
                </a:solidFill>
              </a:rPr>
              <a:t>această</a:t>
            </a:r>
            <a:r>
              <a:rPr lang="en-US" sz="2800" b="1" dirty="0">
                <a:solidFill>
                  <a:srgbClr val="FF0000"/>
                </a:solidFill>
              </a:rPr>
              <a:t> </a:t>
            </a:r>
            <a:r>
              <a:rPr lang="en-US" sz="2800" b="1" dirty="0" err="1">
                <a:solidFill>
                  <a:srgbClr val="FF0000"/>
                </a:solidFill>
              </a:rPr>
              <a:t>mobilitate</a:t>
            </a:r>
            <a:r>
              <a:rPr lang="en-US" sz="2800" b="1" dirty="0">
                <a:solidFill>
                  <a:srgbClr val="FF0000"/>
                </a:solidFill>
              </a:rPr>
              <a:t> mi -a </a:t>
            </a:r>
            <a:r>
              <a:rPr lang="en-US" sz="2800" b="1" dirty="0" err="1">
                <a:solidFill>
                  <a:srgbClr val="FF0000"/>
                </a:solidFill>
              </a:rPr>
              <a:t>oferit</a:t>
            </a:r>
            <a:r>
              <a:rPr lang="en-US" sz="2800" b="1" dirty="0">
                <a:solidFill>
                  <a:srgbClr val="FF0000"/>
                </a:solidFill>
              </a:rPr>
              <a:t> </a:t>
            </a:r>
            <a:r>
              <a:rPr lang="en-US" sz="2800" b="1" dirty="0" err="1">
                <a:solidFill>
                  <a:srgbClr val="FF0000"/>
                </a:solidFill>
              </a:rPr>
              <a:t>oportunitatea</a:t>
            </a:r>
            <a:r>
              <a:rPr lang="en-US" sz="2800" b="1" dirty="0">
                <a:solidFill>
                  <a:srgbClr val="FF0000"/>
                </a:solidFill>
              </a:rPr>
              <a:t> de a-mi </a:t>
            </a:r>
            <a:r>
              <a:rPr lang="en-US" sz="2800" b="1" dirty="0" err="1">
                <a:solidFill>
                  <a:srgbClr val="FF0000"/>
                </a:solidFill>
              </a:rPr>
              <a:t>îmbunătăți</a:t>
            </a:r>
            <a:r>
              <a:rPr lang="en-US" sz="2800" b="1" dirty="0">
                <a:solidFill>
                  <a:srgbClr val="FF0000"/>
                </a:solidFill>
              </a:rPr>
              <a:t> </a:t>
            </a:r>
            <a:r>
              <a:rPr lang="en-US" sz="2800" b="1" dirty="0" err="1" smtClean="0">
                <a:solidFill>
                  <a:srgbClr val="FF0000"/>
                </a:solidFill>
              </a:rPr>
              <a:t>practic</a:t>
            </a:r>
            <a:endParaRPr lang="ro-RO" sz="2800" b="1" dirty="0" smtClean="0">
              <a:solidFill>
                <a:srgbClr val="FF0000"/>
              </a:solidFill>
            </a:endParaRPr>
          </a:p>
          <a:p>
            <a:r>
              <a:rPr lang="en-US" sz="2800" b="1" dirty="0" smtClean="0">
                <a:solidFill>
                  <a:srgbClr val="FF0000"/>
                </a:solidFill>
              </a:rPr>
              <a:t> </a:t>
            </a:r>
            <a:r>
              <a:rPr lang="en-US" sz="2800" b="1" dirty="0" err="1">
                <a:solidFill>
                  <a:srgbClr val="FF0000"/>
                </a:solidFill>
              </a:rPr>
              <a:t>și</a:t>
            </a:r>
            <a:r>
              <a:rPr lang="en-US" sz="2800" b="1" dirty="0">
                <a:solidFill>
                  <a:srgbClr val="FF0000"/>
                </a:solidFill>
              </a:rPr>
              <a:t> </a:t>
            </a:r>
            <a:r>
              <a:rPr lang="en-US" sz="2800" b="1" dirty="0" err="1">
                <a:solidFill>
                  <a:srgbClr val="FF0000"/>
                </a:solidFill>
              </a:rPr>
              <a:t>strategiile</a:t>
            </a:r>
            <a:r>
              <a:rPr lang="en-US" sz="2800" b="1" dirty="0">
                <a:solidFill>
                  <a:srgbClr val="FF0000"/>
                </a:solidFill>
              </a:rPr>
              <a:t> de </a:t>
            </a:r>
            <a:r>
              <a:rPr lang="en-US" sz="2800" b="1" dirty="0" err="1" smtClean="0">
                <a:solidFill>
                  <a:srgbClr val="FF0000"/>
                </a:solidFill>
              </a:rPr>
              <a:t>predare</a:t>
            </a:r>
            <a:r>
              <a:rPr lang="ro-RO" sz="2800" b="1" dirty="0" smtClean="0">
                <a:solidFill>
                  <a:srgbClr val="FF0000"/>
                </a:solidFill>
              </a:rPr>
              <a:t> și abordare </a:t>
            </a:r>
            <a:r>
              <a:rPr lang="en-US" sz="2800" b="1" dirty="0" smtClean="0">
                <a:solidFill>
                  <a:srgbClr val="FF0000"/>
                </a:solidFill>
              </a:rPr>
              <a:t> </a:t>
            </a:r>
            <a:r>
              <a:rPr lang="en-US" sz="2800" b="1" dirty="0" err="1">
                <a:solidFill>
                  <a:srgbClr val="FF0000"/>
                </a:solidFill>
              </a:rPr>
              <a:t>în</a:t>
            </a:r>
            <a:r>
              <a:rPr lang="en-US" sz="2800" b="1" dirty="0">
                <a:solidFill>
                  <a:srgbClr val="FF0000"/>
                </a:solidFill>
              </a:rPr>
              <a:t> </a:t>
            </a:r>
            <a:r>
              <a:rPr lang="en-US" sz="2800" b="1" dirty="0" err="1">
                <a:solidFill>
                  <a:srgbClr val="FF0000"/>
                </a:solidFill>
              </a:rPr>
              <a:t>domeniul</a:t>
            </a:r>
            <a:r>
              <a:rPr lang="en-US" sz="2800" b="1" dirty="0">
                <a:solidFill>
                  <a:srgbClr val="FF0000"/>
                </a:solidFill>
              </a:rPr>
              <a:t> </a:t>
            </a:r>
            <a:r>
              <a:rPr lang="en-US" sz="2800" b="1" dirty="0" err="1">
                <a:solidFill>
                  <a:srgbClr val="FF0000"/>
                </a:solidFill>
              </a:rPr>
              <a:t>confecționării</a:t>
            </a:r>
            <a:r>
              <a:rPr lang="en-US" sz="2800" b="1" dirty="0">
                <a:solidFill>
                  <a:srgbClr val="FF0000"/>
                </a:solidFill>
              </a:rPr>
              <a:t> </a:t>
            </a:r>
            <a:r>
              <a:rPr lang="en-US" sz="2800" b="1" dirty="0" err="1">
                <a:solidFill>
                  <a:srgbClr val="FF0000"/>
                </a:solidFill>
              </a:rPr>
              <a:t>produselor</a:t>
            </a:r>
            <a:r>
              <a:rPr lang="en-US" sz="2800" b="1" dirty="0">
                <a:solidFill>
                  <a:srgbClr val="FF0000"/>
                </a:solidFill>
              </a:rPr>
              <a:t> textile</a:t>
            </a:r>
            <a:r>
              <a:rPr lang="en-US" sz="2800" b="1" dirty="0" smtClean="0">
                <a:solidFill>
                  <a:srgbClr val="FF0000"/>
                </a:solidFill>
              </a:rPr>
              <a:t>.</a:t>
            </a:r>
            <a:endParaRPr lang="ro-RO" sz="2800" b="1" dirty="0" smtClean="0">
              <a:solidFill>
                <a:srgbClr val="FF0000"/>
              </a:solidFill>
            </a:endParaRPr>
          </a:p>
          <a:p>
            <a:r>
              <a:rPr lang="en-US" sz="2800" b="1" dirty="0" smtClean="0">
                <a:solidFill>
                  <a:srgbClr val="FF0000"/>
                </a:solidFill>
              </a:rPr>
              <a:t> </a:t>
            </a:r>
            <a:r>
              <a:rPr lang="en-US" sz="2800" b="1" dirty="0">
                <a:solidFill>
                  <a:srgbClr val="FF0000"/>
                </a:solidFill>
              </a:rPr>
              <a:t>Am </a:t>
            </a:r>
            <a:r>
              <a:rPr lang="en-US" sz="2800" b="1" dirty="0" err="1">
                <a:solidFill>
                  <a:srgbClr val="FF0000"/>
                </a:solidFill>
              </a:rPr>
              <a:t>avut</a:t>
            </a:r>
            <a:r>
              <a:rPr lang="en-US" sz="2800" b="1" dirty="0">
                <a:solidFill>
                  <a:srgbClr val="FF0000"/>
                </a:solidFill>
              </a:rPr>
              <a:t> </a:t>
            </a:r>
            <a:r>
              <a:rPr lang="en-US" sz="2800" b="1" dirty="0" err="1">
                <a:solidFill>
                  <a:srgbClr val="FF0000"/>
                </a:solidFill>
              </a:rPr>
              <a:t>discuții</a:t>
            </a:r>
            <a:r>
              <a:rPr lang="en-US" sz="2800" b="1" dirty="0">
                <a:solidFill>
                  <a:srgbClr val="FF0000"/>
                </a:solidFill>
              </a:rPr>
              <a:t>  </a:t>
            </a:r>
            <a:r>
              <a:rPr lang="en-US" sz="2800" b="1" dirty="0" err="1">
                <a:solidFill>
                  <a:srgbClr val="FF0000"/>
                </a:solidFill>
              </a:rPr>
              <a:t>colaborative</a:t>
            </a:r>
            <a:r>
              <a:rPr lang="en-US" sz="2800" b="1" dirty="0">
                <a:solidFill>
                  <a:srgbClr val="FF0000"/>
                </a:solidFill>
              </a:rPr>
              <a:t> </a:t>
            </a:r>
            <a:r>
              <a:rPr lang="en-US" sz="2800" b="1" dirty="0" err="1">
                <a:solidFill>
                  <a:srgbClr val="FF0000"/>
                </a:solidFill>
              </a:rPr>
              <a:t>și</a:t>
            </a:r>
            <a:r>
              <a:rPr lang="en-US" sz="2800" b="1" dirty="0">
                <a:solidFill>
                  <a:srgbClr val="FF0000"/>
                </a:solidFill>
              </a:rPr>
              <a:t> de </a:t>
            </a:r>
            <a:r>
              <a:rPr lang="en-US" sz="2800" b="1" dirty="0" err="1">
                <a:solidFill>
                  <a:srgbClr val="FF0000"/>
                </a:solidFill>
              </a:rPr>
              <a:t>împărtășire</a:t>
            </a:r>
            <a:r>
              <a:rPr lang="en-US" sz="2800" b="1" dirty="0">
                <a:solidFill>
                  <a:srgbClr val="FF0000"/>
                </a:solidFill>
              </a:rPr>
              <a:t> de </a:t>
            </a:r>
            <a:r>
              <a:rPr lang="en-US" sz="2800" b="1" dirty="0" err="1">
                <a:solidFill>
                  <a:srgbClr val="FF0000"/>
                </a:solidFill>
              </a:rPr>
              <a:t>experiențe</a:t>
            </a:r>
            <a:r>
              <a:rPr lang="en-US" sz="2800" b="1" dirty="0">
                <a:solidFill>
                  <a:srgbClr val="FF0000"/>
                </a:solidFill>
              </a:rPr>
              <a:t> </a:t>
            </a:r>
            <a:r>
              <a:rPr lang="en-US" sz="2800" b="1" dirty="0" err="1">
                <a:solidFill>
                  <a:srgbClr val="FF0000"/>
                </a:solidFill>
              </a:rPr>
              <a:t>pozitive</a:t>
            </a:r>
            <a:r>
              <a:rPr lang="en-US" sz="2800" b="1" dirty="0">
                <a:solidFill>
                  <a:srgbClr val="FF0000"/>
                </a:solidFill>
              </a:rPr>
              <a:t> cu </a:t>
            </a:r>
            <a:r>
              <a:rPr lang="en-US" sz="2800" b="1" dirty="0" err="1">
                <a:solidFill>
                  <a:srgbClr val="FF0000"/>
                </a:solidFill>
              </a:rPr>
              <a:t>alți</a:t>
            </a:r>
            <a:r>
              <a:rPr lang="en-US" sz="2800" b="1" dirty="0">
                <a:solidFill>
                  <a:srgbClr val="FF0000"/>
                </a:solidFill>
              </a:rPr>
              <a:t> </a:t>
            </a:r>
            <a:r>
              <a:rPr lang="en-US" sz="2800" b="1" dirty="0" err="1">
                <a:solidFill>
                  <a:srgbClr val="FF0000"/>
                </a:solidFill>
              </a:rPr>
              <a:t>profesori</a:t>
            </a:r>
            <a:r>
              <a:rPr lang="en-US" sz="2800" b="1" dirty="0">
                <a:solidFill>
                  <a:srgbClr val="FF0000"/>
                </a:solidFill>
              </a:rPr>
              <a:t> </a:t>
            </a:r>
            <a:r>
              <a:rPr lang="en-US" sz="2800" b="1" dirty="0" err="1">
                <a:solidFill>
                  <a:srgbClr val="FF0000"/>
                </a:solidFill>
              </a:rPr>
              <a:t>participanți</a:t>
            </a:r>
            <a:r>
              <a:rPr lang="en-US" sz="2800" b="1" dirty="0">
                <a:solidFill>
                  <a:srgbClr val="FF0000"/>
                </a:solidFill>
              </a:rPr>
              <a:t>, </a:t>
            </a:r>
            <a:r>
              <a:rPr lang="en-US" sz="2800" b="1" dirty="0" err="1">
                <a:solidFill>
                  <a:srgbClr val="FF0000"/>
                </a:solidFill>
              </a:rPr>
              <a:t>și</a:t>
            </a:r>
            <a:r>
              <a:rPr lang="en-US" sz="2800" b="1" dirty="0">
                <a:solidFill>
                  <a:srgbClr val="FF0000"/>
                </a:solidFill>
              </a:rPr>
              <a:t> care mi-au </a:t>
            </a:r>
            <a:r>
              <a:rPr lang="en-US" sz="2800" b="1" dirty="0" err="1">
                <a:solidFill>
                  <a:srgbClr val="FF0000"/>
                </a:solidFill>
              </a:rPr>
              <a:t>permis</a:t>
            </a:r>
            <a:r>
              <a:rPr lang="en-US" sz="2800" b="1" dirty="0">
                <a:solidFill>
                  <a:srgbClr val="FF0000"/>
                </a:solidFill>
              </a:rPr>
              <a:t> </a:t>
            </a:r>
            <a:r>
              <a:rPr lang="en-US" sz="2800" b="1" dirty="0" err="1">
                <a:solidFill>
                  <a:srgbClr val="FF0000"/>
                </a:solidFill>
              </a:rPr>
              <a:t>să</a:t>
            </a:r>
            <a:r>
              <a:rPr lang="en-US" sz="2800" b="1" dirty="0">
                <a:solidFill>
                  <a:srgbClr val="FF0000"/>
                </a:solidFill>
              </a:rPr>
              <a:t>-mi  </a:t>
            </a:r>
            <a:r>
              <a:rPr lang="en-US" sz="2800" b="1" dirty="0" err="1">
                <a:solidFill>
                  <a:srgbClr val="FF0000"/>
                </a:solidFill>
              </a:rPr>
              <a:t>îmbunătățesc</a:t>
            </a:r>
            <a:r>
              <a:rPr lang="en-US" sz="2800" b="1" dirty="0">
                <a:solidFill>
                  <a:srgbClr val="FF0000"/>
                </a:solidFill>
              </a:rPr>
              <a:t> </a:t>
            </a:r>
            <a:r>
              <a:rPr lang="ro-RO" sz="2800" b="1" dirty="0" err="1" smtClean="0">
                <a:solidFill>
                  <a:srgbClr val="FF0000"/>
                </a:solidFill>
              </a:rPr>
              <a:t>stragegiile</a:t>
            </a:r>
            <a:r>
              <a:rPr lang="ro-RO" sz="2800" b="1" dirty="0" smtClean="0">
                <a:solidFill>
                  <a:srgbClr val="FF0000"/>
                </a:solidFill>
              </a:rPr>
              <a:t> de </a:t>
            </a:r>
            <a:r>
              <a:rPr lang="en-US" sz="2800" b="1" dirty="0" smtClean="0">
                <a:solidFill>
                  <a:srgbClr val="FF0000"/>
                </a:solidFill>
              </a:rPr>
              <a:t>a </a:t>
            </a:r>
            <a:r>
              <a:rPr lang="en-US" sz="2800" b="1" dirty="0" err="1">
                <a:solidFill>
                  <a:srgbClr val="FF0000"/>
                </a:solidFill>
              </a:rPr>
              <a:t>însera</a:t>
            </a:r>
            <a:r>
              <a:rPr lang="en-US" sz="2800" b="1" dirty="0">
                <a:solidFill>
                  <a:srgbClr val="FF0000"/>
                </a:solidFill>
              </a:rPr>
              <a:t>  </a:t>
            </a:r>
            <a:r>
              <a:rPr lang="en-US" sz="2800" b="1" dirty="0" err="1">
                <a:solidFill>
                  <a:srgbClr val="FF0000"/>
                </a:solidFill>
              </a:rPr>
              <a:t>metodele</a:t>
            </a:r>
            <a:r>
              <a:rPr lang="en-US" sz="2800" b="1" dirty="0">
                <a:solidFill>
                  <a:srgbClr val="FF0000"/>
                </a:solidFill>
              </a:rPr>
              <a:t> </a:t>
            </a:r>
            <a:r>
              <a:rPr lang="en-US" sz="2800" b="1" dirty="0" err="1">
                <a:solidFill>
                  <a:srgbClr val="FF0000"/>
                </a:solidFill>
              </a:rPr>
              <a:t>observate</a:t>
            </a:r>
            <a:r>
              <a:rPr lang="en-US" sz="2800" b="1" dirty="0">
                <a:solidFill>
                  <a:srgbClr val="FF0000"/>
                </a:solidFill>
              </a:rPr>
              <a:t> </a:t>
            </a:r>
            <a:r>
              <a:rPr lang="en-US" sz="2800" b="1" dirty="0" err="1">
                <a:solidFill>
                  <a:srgbClr val="FF0000"/>
                </a:solidFill>
              </a:rPr>
              <a:t>în</a:t>
            </a:r>
            <a:r>
              <a:rPr lang="en-US" sz="2800" b="1" dirty="0">
                <a:solidFill>
                  <a:srgbClr val="FF0000"/>
                </a:solidFill>
              </a:rPr>
              <a:t> </a:t>
            </a:r>
            <a:r>
              <a:rPr lang="en-US" sz="2800" b="1" dirty="0" err="1">
                <a:solidFill>
                  <a:srgbClr val="FF0000"/>
                </a:solidFill>
              </a:rPr>
              <a:t>procesul</a:t>
            </a:r>
            <a:r>
              <a:rPr lang="en-US" sz="2800" b="1" dirty="0">
                <a:solidFill>
                  <a:srgbClr val="FF0000"/>
                </a:solidFill>
              </a:rPr>
              <a:t> didactic.</a:t>
            </a:r>
          </a:p>
          <a:p>
            <a:endParaRPr lang="en-US" dirty="0"/>
          </a:p>
        </p:txBody>
      </p:sp>
    </p:spTree>
    <p:extLst>
      <p:ext uri="{BB962C8B-B14F-4D97-AF65-F5344CB8AC3E}">
        <p14:creationId xmlns:p14="http://schemas.microsoft.com/office/powerpoint/2010/main" val="35359125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146630" y="0"/>
            <a:ext cx="10624456" cy="605971"/>
          </a:xfrm>
        </p:spPr>
        <p:txBody>
          <a:bodyPr>
            <a:normAutofit fontScale="90000"/>
          </a:bodyPr>
          <a:lstStyle/>
          <a:p>
            <a:r>
              <a:rPr lang="ro-RO" b="1" dirty="0" smtClean="0">
                <a:solidFill>
                  <a:srgbClr val="FFFF00"/>
                </a:solidFill>
                <a:latin typeface="Arial Black" panose="020B0A04020102020204" pitchFamily="34" charset="0"/>
              </a:rPr>
              <a:t>Ce am învățat din job </a:t>
            </a:r>
            <a:r>
              <a:rPr lang="ro-RO" b="1" dirty="0" err="1" smtClean="0">
                <a:solidFill>
                  <a:srgbClr val="FFFF00"/>
                </a:solidFill>
                <a:latin typeface="Arial Black" panose="020B0A04020102020204" pitchFamily="34" charset="0"/>
              </a:rPr>
              <a:t>shadowing</a:t>
            </a:r>
            <a:r>
              <a:rPr lang="ro-RO" b="1" dirty="0" smtClean="0">
                <a:solidFill>
                  <a:srgbClr val="FFFF00"/>
                </a:solidFill>
                <a:latin typeface="Arial Black" panose="020B0A04020102020204" pitchFamily="34" charset="0"/>
              </a:rPr>
              <a:t>?</a:t>
            </a:r>
            <a:endParaRPr lang="en-US" b="1" dirty="0">
              <a:solidFill>
                <a:srgbClr val="FFFF00"/>
              </a:solidFill>
              <a:latin typeface="Arial Black" panose="020B0A04020102020204" pitchFamily="34" charset="0"/>
            </a:endParaRPr>
          </a:p>
        </p:txBody>
      </p:sp>
      <p:sp>
        <p:nvSpPr>
          <p:cNvPr id="3" name="Substituent conținut 2"/>
          <p:cNvSpPr>
            <a:spLocks noGrp="1"/>
          </p:cNvSpPr>
          <p:nvPr>
            <p:ph idx="1"/>
          </p:nvPr>
        </p:nvSpPr>
        <p:spPr>
          <a:xfrm>
            <a:off x="188684" y="537029"/>
            <a:ext cx="11901715" cy="6320971"/>
          </a:xfrm>
          <a:solidFill>
            <a:schemeClr val="tx2">
              <a:lumMod val="40000"/>
              <a:lumOff val="60000"/>
            </a:schemeClr>
          </a:solidFill>
        </p:spPr>
        <p:txBody>
          <a:bodyPr>
            <a:normAutofit fontScale="62500" lnSpcReduction="20000"/>
          </a:bodyPr>
          <a:lstStyle/>
          <a:p>
            <a:r>
              <a:rPr lang="en-US" sz="3400" b="1" dirty="0" err="1">
                <a:latin typeface="Arial Black" panose="020B0A04020102020204" pitchFamily="34" charset="0"/>
              </a:rPr>
              <a:t>Mi</a:t>
            </a:r>
            <a:r>
              <a:rPr lang="en-US" sz="3400" b="1" dirty="0">
                <a:latin typeface="Arial Black" panose="020B0A04020102020204" pitchFamily="34" charset="0"/>
              </a:rPr>
              <a:t>-am </a:t>
            </a:r>
            <a:r>
              <a:rPr lang="en-US" sz="3400" b="1" dirty="0" err="1">
                <a:latin typeface="Arial Black" panose="020B0A04020102020204" pitchFamily="34" charset="0"/>
              </a:rPr>
              <a:t>îmbunătățit</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dezvoltat</a:t>
            </a:r>
            <a:r>
              <a:rPr lang="en-US" sz="3400" b="1" dirty="0">
                <a:latin typeface="Arial Black" panose="020B0A04020102020204" pitchFamily="34" charset="0"/>
              </a:rPr>
              <a:t> </a:t>
            </a:r>
            <a:r>
              <a:rPr lang="en-US" sz="3400" b="1" dirty="0" err="1">
                <a:latin typeface="Arial Black" panose="020B0A04020102020204" pitchFamily="34" charset="0"/>
              </a:rPr>
              <a:t>abilități</a:t>
            </a:r>
            <a:r>
              <a:rPr lang="en-US" sz="3400" b="1" dirty="0">
                <a:latin typeface="Arial Black" panose="020B0A04020102020204" pitchFamily="34" charset="0"/>
              </a:rPr>
              <a:t>  de a </a:t>
            </a:r>
            <a:r>
              <a:rPr lang="en-US" sz="3400" b="1" dirty="0" err="1">
                <a:latin typeface="Arial Black" panose="020B0A04020102020204" pitchFamily="34" charset="0"/>
              </a:rPr>
              <a:t>observa</a:t>
            </a:r>
            <a:r>
              <a:rPr lang="en-US" sz="3400" b="1" dirty="0">
                <a:latin typeface="Arial Black" panose="020B0A04020102020204" pitchFamily="34" charset="0"/>
              </a:rPr>
              <a:t> </a:t>
            </a:r>
            <a:r>
              <a:rPr lang="en-US" sz="3400" b="1" dirty="0" err="1">
                <a:latin typeface="Arial Black" panose="020B0A04020102020204" pitchFamily="34" charset="0"/>
              </a:rPr>
              <a:t>concret</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atent</a:t>
            </a:r>
            <a:r>
              <a:rPr lang="en-US" sz="3400" b="1" dirty="0">
                <a:latin typeface="Arial Black" panose="020B0A04020102020204" pitchFamily="34" charset="0"/>
              </a:rPr>
              <a:t>  </a:t>
            </a:r>
            <a:r>
              <a:rPr lang="en-US" sz="3400" b="1" dirty="0" err="1" smtClean="0">
                <a:latin typeface="Arial Black" panose="020B0A04020102020204" pitchFamily="34" charset="0"/>
              </a:rPr>
              <a:t>procedurile</a:t>
            </a:r>
            <a:r>
              <a:rPr lang="ro-RO" sz="3400" b="1" dirty="0" smtClean="0">
                <a:latin typeface="Arial Black" panose="020B0A04020102020204" pitchFamily="34" charset="0"/>
              </a:rPr>
              <a:t> </a:t>
            </a:r>
            <a:r>
              <a:rPr lang="en-US" sz="3400" b="1" dirty="0" err="1" smtClean="0">
                <a:latin typeface="Arial Black" panose="020B0A04020102020204" pitchFamily="34" charset="0"/>
              </a:rPr>
              <a:t>și</a:t>
            </a:r>
            <a:r>
              <a:rPr lang="en-US" sz="3400" b="1" dirty="0" smtClean="0">
                <a:latin typeface="Arial Black" panose="020B0A04020102020204" pitchFamily="34" charset="0"/>
              </a:rPr>
              <a:t> </a:t>
            </a:r>
            <a:r>
              <a:rPr lang="en-US" sz="3400" b="1" dirty="0" err="1">
                <a:latin typeface="Arial Black" panose="020B0A04020102020204" pitchFamily="34" charset="0"/>
              </a:rPr>
              <a:t>procesele</a:t>
            </a:r>
            <a:r>
              <a:rPr lang="en-US" sz="3400" b="1" dirty="0">
                <a:latin typeface="Arial Black" panose="020B0A04020102020204" pitchFamily="34" charset="0"/>
              </a:rPr>
              <a:t> de </a:t>
            </a:r>
            <a:r>
              <a:rPr lang="en-US" sz="3400" b="1" dirty="0" err="1">
                <a:latin typeface="Arial Black" panose="020B0A04020102020204" pitchFamily="34" charset="0"/>
              </a:rPr>
              <a:t>luare</a:t>
            </a:r>
            <a:r>
              <a:rPr lang="en-US" sz="3400" b="1" dirty="0">
                <a:latin typeface="Arial Black" panose="020B0A04020102020204" pitchFamily="34" charset="0"/>
              </a:rPr>
              <a:t> a </a:t>
            </a:r>
            <a:r>
              <a:rPr lang="en-US" sz="3400" b="1" dirty="0" err="1">
                <a:latin typeface="Arial Black" panose="020B0A04020102020204" pitchFamily="34" charset="0"/>
              </a:rPr>
              <a:t>deciziilor</a:t>
            </a:r>
            <a:r>
              <a:rPr lang="en-US" sz="3400" b="1" dirty="0">
                <a:latin typeface="Arial Black" panose="020B0A04020102020204" pitchFamily="34" charset="0"/>
              </a:rPr>
              <a:t> </a:t>
            </a:r>
            <a:r>
              <a:rPr lang="en-US" sz="3400" b="1" dirty="0" err="1">
                <a:latin typeface="Arial Black" panose="020B0A04020102020204" pitchFamily="34" charset="0"/>
              </a:rPr>
              <a:t>în</a:t>
            </a:r>
            <a:r>
              <a:rPr lang="en-US" sz="3400" b="1" dirty="0">
                <a:latin typeface="Arial Black" panose="020B0A04020102020204" pitchFamily="34" charset="0"/>
              </a:rPr>
              <a:t> </a:t>
            </a:r>
            <a:r>
              <a:rPr lang="en-US" sz="3400" b="1" dirty="0" err="1">
                <a:latin typeface="Arial Black" panose="020B0A04020102020204" pitchFamily="34" charset="0"/>
              </a:rPr>
              <a:t>scenariile</a:t>
            </a:r>
            <a:r>
              <a:rPr lang="en-US" sz="3400" b="1" dirty="0">
                <a:latin typeface="Arial Black" panose="020B0A04020102020204" pitchFamily="34" charset="0"/>
              </a:rPr>
              <a:t> </a:t>
            </a:r>
            <a:r>
              <a:rPr lang="en-US" sz="3400" b="1" dirty="0" err="1">
                <a:latin typeface="Arial Black" panose="020B0A04020102020204" pitchFamily="34" charset="0"/>
              </a:rPr>
              <a:t>vestimentare</a:t>
            </a:r>
            <a:r>
              <a:rPr lang="en-US" sz="3400" b="1" dirty="0">
                <a:latin typeface="Arial Black" panose="020B0A04020102020204" pitchFamily="34" charset="0"/>
              </a:rPr>
              <a:t> din </a:t>
            </a:r>
            <a:r>
              <a:rPr lang="en-US" sz="3400" b="1" dirty="0" err="1">
                <a:latin typeface="Arial Black" panose="020B0A04020102020204" pitchFamily="34" charset="0"/>
              </a:rPr>
              <a:t>lumea</a:t>
            </a:r>
            <a:r>
              <a:rPr lang="en-US" sz="3400" b="1" dirty="0">
                <a:latin typeface="Arial Black" panose="020B0A04020102020204" pitchFamily="34" charset="0"/>
              </a:rPr>
              <a:t> </a:t>
            </a:r>
            <a:r>
              <a:rPr lang="en-US" sz="3400" b="1" dirty="0" err="1">
                <a:latin typeface="Arial Black" panose="020B0A04020102020204" pitchFamily="34" charset="0"/>
              </a:rPr>
              <a:t>reală</a:t>
            </a:r>
            <a:r>
              <a:rPr lang="en-US" sz="3400" b="1" dirty="0">
                <a:latin typeface="Arial Black" panose="020B0A04020102020204" pitchFamily="34" charset="0"/>
              </a:rPr>
              <a:t>, de a </a:t>
            </a:r>
            <a:r>
              <a:rPr lang="en-US" sz="3400" b="1" dirty="0" err="1">
                <a:latin typeface="Arial Black" panose="020B0A04020102020204" pitchFamily="34" charset="0"/>
              </a:rPr>
              <a:t>analiza</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înțelege</a:t>
            </a:r>
            <a:r>
              <a:rPr lang="en-US" sz="3400" b="1" dirty="0">
                <a:latin typeface="Arial Black" panose="020B0A04020102020204" pitchFamily="34" charset="0"/>
              </a:rPr>
              <a:t> </a:t>
            </a:r>
            <a:r>
              <a:rPr lang="en-US" sz="3400" b="1" dirty="0" err="1">
                <a:latin typeface="Arial Black" panose="020B0A04020102020204" pitchFamily="34" charset="0"/>
              </a:rPr>
              <a:t>mai</a:t>
            </a:r>
            <a:r>
              <a:rPr lang="en-US" sz="3400" b="1" dirty="0">
                <a:latin typeface="Arial Black" panose="020B0A04020102020204" pitchFamily="34" charset="0"/>
              </a:rPr>
              <a:t> bine </a:t>
            </a:r>
            <a:r>
              <a:rPr lang="en-US" sz="3400" b="1" dirty="0" err="1">
                <a:latin typeface="Arial Black" panose="020B0A04020102020204" pitchFamily="34" charset="0"/>
              </a:rPr>
              <a:t>aplicarea</a:t>
            </a:r>
            <a:r>
              <a:rPr lang="en-US" sz="3400" b="1" dirty="0">
                <a:latin typeface="Arial Black" panose="020B0A04020102020204" pitchFamily="34" charset="0"/>
              </a:rPr>
              <a:t> </a:t>
            </a:r>
            <a:r>
              <a:rPr lang="en-US" sz="3400" b="1" dirty="0" err="1">
                <a:latin typeface="Arial Black" panose="020B0A04020102020204" pitchFamily="34" charset="0"/>
              </a:rPr>
              <a:t>tehnicilor</a:t>
            </a:r>
            <a:r>
              <a:rPr lang="en-US" sz="3400" b="1" dirty="0">
                <a:latin typeface="Arial Black" panose="020B0A04020102020204" pitchFamily="34" charset="0"/>
              </a:rPr>
              <a:t> </a:t>
            </a:r>
            <a:r>
              <a:rPr lang="en-US" sz="3400" b="1" dirty="0" err="1">
                <a:latin typeface="Arial Black" panose="020B0A04020102020204" pitchFamily="34" charset="0"/>
              </a:rPr>
              <a:t>avansate</a:t>
            </a:r>
            <a:r>
              <a:rPr lang="en-US" sz="3400" b="1" dirty="0">
                <a:latin typeface="Arial Black" panose="020B0A04020102020204" pitchFamily="34" charset="0"/>
              </a:rPr>
              <a:t> de </a:t>
            </a:r>
            <a:r>
              <a:rPr lang="en-US" sz="3400" b="1" dirty="0" err="1">
                <a:latin typeface="Arial Black" panose="020B0A04020102020204" pitchFamily="34" charset="0"/>
              </a:rPr>
              <a:t>către</a:t>
            </a:r>
            <a:r>
              <a:rPr lang="en-US" sz="3400" b="1" dirty="0">
                <a:latin typeface="Arial Black" panose="020B0A04020102020204" pitchFamily="34" charset="0"/>
              </a:rPr>
              <a:t> </a:t>
            </a:r>
            <a:r>
              <a:rPr lang="en-US" sz="3400" b="1" dirty="0" err="1">
                <a:latin typeface="Arial Black" panose="020B0A04020102020204" pitchFamily="34" charset="0"/>
              </a:rPr>
              <a:t>studenții</a:t>
            </a:r>
            <a:r>
              <a:rPr lang="en-US" sz="3400" b="1" dirty="0">
                <a:latin typeface="Arial Black" panose="020B0A04020102020204" pitchFamily="34" charset="0"/>
              </a:rPr>
              <a:t> </a:t>
            </a:r>
            <a:r>
              <a:rPr lang="en-US" sz="3400" b="1" dirty="0" err="1">
                <a:latin typeface="Arial Black" panose="020B0A04020102020204" pitchFamily="34" charset="0"/>
              </a:rPr>
              <a:t>spanioli</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personalul</a:t>
            </a:r>
            <a:r>
              <a:rPr lang="en-US" sz="3400" b="1" dirty="0">
                <a:latin typeface="Arial Black" panose="020B0A04020102020204" pitchFamily="34" charset="0"/>
              </a:rPr>
              <a:t> </a:t>
            </a:r>
            <a:r>
              <a:rPr lang="en-US" sz="3400" b="1" dirty="0" err="1">
                <a:latin typeface="Arial Black" panose="020B0A04020102020204" pitchFamily="34" charset="0"/>
              </a:rPr>
              <a:t>atelierului</a:t>
            </a:r>
            <a:r>
              <a:rPr lang="en-US" sz="3400" b="1" dirty="0">
                <a:latin typeface="Arial Black" panose="020B0A04020102020204" pitchFamily="34" charset="0"/>
              </a:rPr>
              <a:t> </a:t>
            </a:r>
            <a:r>
              <a:rPr lang="en-US" sz="3400" b="1" dirty="0" err="1">
                <a:latin typeface="Arial Black" panose="020B0A04020102020204" pitchFamily="34" charset="0"/>
              </a:rPr>
              <a:t>dar</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experți</a:t>
            </a:r>
            <a:r>
              <a:rPr lang="en-US" sz="3400" b="1" dirty="0">
                <a:latin typeface="Arial Black" panose="020B0A04020102020204" pitchFamily="34" charset="0"/>
              </a:rPr>
              <a:t> din </a:t>
            </a:r>
            <a:r>
              <a:rPr lang="en-US" sz="3400" b="1" dirty="0" err="1">
                <a:latin typeface="Arial Black" panose="020B0A04020102020204" pitchFamily="34" charset="0"/>
              </a:rPr>
              <a:t>lumea</a:t>
            </a:r>
            <a:r>
              <a:rPr lang="en-US" sz="3400" b="1" dirty="0">
                <a:latin typeface="Arial Black" panose="020B0A04020102020204" pitchFamily="34" charset="0"/>
              </a:rPr>
              <a:t> </a:t>
            </a:r>
            <a:r>
              <a:rPr lang="en-US" sz="3400" b="1" dirty="0" err="1">
                <a:latin typeface="Arial Black" panose="020B0A04020102020204" pitchFamily="34" charset="0"/>
              </a:rPr>
              <a:t>modei</a:t>
            </a:r>
            <a:r>
              <a:rPr lang="en-US" sz="3400" b="1" dirty="0">
                <a:latin typeface="Arial Black" panose="020B0A04020102020204" pitchFamily="34" charset="0"/>
              </a:rPr>
              <a:t>.</a:t>
            </a:r>
          </a:p>
          <a:p>
            <a:r>
              <a:rPr lang="ro-RO" sz="3400" b="1" dirty="0">
                <a:latin typeface="Arial Black" panose="020B0A04020102020204" pitchFamily="34" charset="0"/>
              </a:rPr>
              <a:t>Am învățat să comunic eficient cu persoanele din cadrul proiectului,  prin </a:t>
            </a:r>
            <a:r>
              <a:rPr lang="en-US" sz="3400" b="1" dirty="0" err="1">
                <a:latin typeface="Arial Black" panose="020B0A04020102020204" pitchFamily="34" charset="0"/>
              </a:rPr>
              <a:t>schimbul</a:t>
            </a:r>
            <a:r>
              <a:rPr lang="en-US" sz="3400" b="1" dirty="0">
                <a:latin typeface="Arial Black" panose="020B0A04020102020204" pitchFamily="34" charset="0"/>
              </a:rPr>
              <a:t> de </a:t>
            </a:r>
            <a:r>
              <a:rPr lang="en-US" sz="3400" b="1" dirty="0" err="1">
                <a:latin typeface="Arial Black" panose="020B0A04020102020204" pitchFamily="34" charset="0"/>
              </a:rPr>
              <a:t>idei</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abilități</a:t>
            </a:r>
            <a:r>
              <a:rPr lang="en-US" sz="3400" b="1" dirty="0">
                <a:latin typeface="Arial Black" panose="020B0A04020102020204" pitchFamily="34" charset="0"/>
              </a:rPr>
              <a:t> </a:t>
            </a:r>
            <a:r>
              <a:rPr lang="en-US" sz="3400" b="1" dirty="0" err="1">
                <a:latin typeface="Arial Black" panose="020B0A04020102020204" pitchFamily="34" charset="0"/>
              </a:rPr>
              <a:t>tehnice</a:t>
            </a:r>
            <a:r>
              <a:rPr lang="en-US" sz="3400" b="1" dirty="0">
                <a:latin typeface="Arial Black" panose="020B0A04020102020204" pitchFamily="34" charset="0"/>
              </a:rPr>
              <a:t> </a:t>
            </a:r>
            <a:r>
              <a:rPr lang="en-US" sz="3400" b="1" dirty="0" err="1">
                <a:latin typeface="Arial Black" panose="020B0A04020102020204" pitchFamily="34" charset="0"/>
              </a:rPr>
              <a:t>avansate</a:t>
            </a:r>
            <a:r>
              <a:rPr lang="en-US" sz="3400" b="1" dirty="0">
                <a:latin typeface="Arial Black" panose="020B0A04020102020204" pitchFamily="34" charset="0"/>
              </a:rPr>
              <a:t>, </a:t>
            </a:r>
            <a:r>
              <a:rPr lang="en-US" sz="3400" b="1" dirty="0" err="1">
                <a:latin typeface="Arial Black" panose="020B0A04020102020204" pitchFamily="34" charset="0"/>
              </a:rPr>
              <a:t>prin</a:t>
            </a:r>
            <a:r>
              <a:rPr lang="en-US" sz="3400" b="1" dirty="0">
                <a:latin typeface="Arial Black" panose="020B0A04020102020204" pitchFamily="34" charset="0"/>
              </a:rPr>
              <a:t> </a:t>
            </a:r>
            <a:r>
              <a:rPr lang="en-US" sz="3400" b="1" dirty="0" err="1">
                <a:latin typeface="Arial Black" panose="020B0A04020102020204" pitchFamily="34" charset="0"/>
              </a:rPr>
              <a:t>schimbul</a:t>
            </a:r>
            <a:r>
              <a:rPr lang="en-US" sz="3400" b="1" dirty="0">
                <a:latin typeface="Arial Black" panose="020B0A04020102020204" pitchFamily="34" charset="0"/>
              </a:rPr>
              <a:t> de </a:t>
            </a:r>
            <a:r>
              <a:rPr lang="en-US" sz="3400" b="1" dirty="0" err="1">
                <a:latin typeface="Arial Black" panose="020B0A04020102020204" pitchFamily="34" charset="0"/>
              </a:rPr>
              <a:t>cunoștințe</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învățarea</a:t>
            </a:r>
            <a:r>
              <a:rPr lang="en-US" sz="3400" b="1" dirty="0">
                <a:latin typeface="Arial Black" panose="020B0A04020102020204" pitchFamily="34" charset="0"/>
              </a:rPr>
              <a:t> din diverse perspective. </a:t>
            </a:r>
          </a:p>
          <a:p>
            <a:r>
              <a:rPr lang="en-US" sz="3400" b="1" dirty="0">
                <a:latin typeface="Arial Black" panose="020B0A04020102020204" pitchFamily="34" charset="0"/>
              </a:rPr>
              <a:t>Am </a:t>
            </a:r>
            <a:r>
              <a:rPr lang="en-US" sz="3400" b="1" dirty="0" err="1">
                <a:latin typeface="Arial Black" panose="020B0A04020102020204" pitchFamily="34" charset="0"/>
              </a:rPr>
              <a:t>dobândit</a:t>
            </a:r>
            <a:r>
              <a:rPr lang="en-US" sz="3400" b="1" dirty="0">
                <a:latin typeface="Arial Black" panose="020B0A04020102020204" pitchFamily="34" charset="0"/>
              </a:rPr>
              <a:t> </a:t>
            </a:r>
            <a:r>
              <a:rPr lang="en-US" sz="3400" b="1" dirty="0" err="1">
                <a:latin typeface="Arial Black" panose="020B0A04020102020204" pitchFamily="34" charset="0"/>
              </a:rPr>
              <a:t>abilități</a:t>
            </a:r>
            <a:r>
              <a:rPr lang="en-US" sz="3400" b="1" dirty="0">
                <a:latin typeface="Arial Black" panose="020B0A04020102020204" pitchFamily="34" charset="0"/>
              </a:rPr>
              <a:t> de </a:t>
            </a:r>
            <a:r>
              <a:rPr lang="en-US" sz="3400" b="1" dirty="0" err="1">
                <a:latin typeface="Arial Black" panose="020B0A04020102020204" pitchFamily="34" charset="0"/>
              </a:rPr>
              <a:t>comunicare</a:t>
            </a:r>
            <a:r>
              <a:rPr lang="en-US" sz="3400" b="1" dirty="0">
                <a:latin typeface="Arial Black" panose="020B0A04020102020204" pitchFamily="34" charset="0"/>
              </a:rPr>
              <a:t> </a:t>
            </a:r>
            <a:r>
              <a:rPr lang="en-US" sz="3400" b="1" dirty="0" err="1">
                <a:latin typeface="Arial Black" panose="020B0A04020102020204" pitchFamily="34" charset="0"/>
              </a:rPr>
              <a:t>eficiente</a:t>
            </a:r>
            <a:r>
              <a:rPr lang="en-US" sz="3400" b="1" dirty="0">
                <a:latin typeface="Arial Black" panose="020B0A04020102020204" pitchFamily="34" charset="0"/>
              </a:rPr>
              <a:t> </a:t>
            </a:r>
            <a:r>
              <a:rPr lang="en-US" sz="3400" b="1" dirty="0" err="1">
                <a:latin typeface="Arial Black" panose="020B0A04020102020204" pitchFamily="34" charset="0"/>
              </a:rPr>
              <a:t>privind</a:t>
            </a:r>
            <a:r>
              <a:rPr lang="en-US" sz="3400" b="1" dirty="0">
                <a:latin typeface="Arial Black" panose="020B0A04020102020204" pitchFamily="34" charset="0"/>
              </a:rPr>
              <a:t>  </a:t>
            </a:r>
            <a:r>
              <a:rPr lang="en-US" sz="3400" b="1" dirty="0" err="1">
                <a:latin typeface="Arial Black" panose="020B0A04020102020204" pitchFamily="34" charset="0"/>
              </a:rPr>
              <a:t>înțelegerea</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aprecierea</a:t>
            </a:r>
            <a:r>
              <a:rPr lang="en-US" sz="3400" b="1" dirty="0">
                <a:latin typeface="Arial Black" panose="020B0A04020102020204" pitchFamily="34" charset="0"/>
              </a:rPr>
              <a:t> </a:t>
            </a:r>
            <a:r>
              <a:rPr lang="en-US" sz="3400" b="1" dirty="0" err="1">
                <a:latin typeface="Arial Black" panose="020B0A04020102020204" pitchFamily="34" charset="0"/>
              </a:rPr>
              <a:t>interculturală</a:t>
            </a:r>
            <a:r>
              <a:rPr lang="en-US" sz="3400" b="1" dirty="0">
                <a:latin typeface="Arial Black" panose="020B0A04020102020204" pitchFamily="34" charset="0"/>
              </a:rPr>
              <a:t>.  Am </a:t>
            </a:r>
            <a:r>
              <a:rPr lang="en-US" sz="3400" b="1" dirty="0" err="1">
                <a:latin typeface="Arial Black" panose="020B0A04020102020204" pitchFamily="34" charset="0"/>
              </a:rPr>
              <a:t>avut</a:t>
            </a:r>
            <a:r>
              <a:rPr lang="en-US" sz="3400" b="1" dirty="0">
                <a:latin typeface="Arial Black" panose="020B0A04020102020204" pitchFamily="34" charset="0"/>
              </a:rPr>
              <a:t> un dialog </a:t>
            </a:r>
            <a:r>
              <a:rPr lang="en-US" sz="3400" b="1" dirty="0" err="1">
                <a:latin typeface="Arial Black" panose="020B0A04020102020204" pitchFamily="34" charset="0"/>
              </a:rPr>
              <a:t>respectuos</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deschis</a:t>
            </a:r>
            <a:r>
              <a:rPr lang="en-US" sz="3400" b="1" dirty="0">
                <a:latin typeface="Arial Black" panose="020B0A04020102020204" pitchFamily="34" charset="0"/>
              </a:rPr>
              <a:t> cu </a:t>
            </a:r>
            <a:r>
              <a:rPr lang="en-US" sz="3400" b="1" dirty="0" err="1">
                <a:latin typeface="Arial Black" panose="020B0A04020102020204" pitchFamily="34" charset="0"/>
              </a:rPr>
              <a:t>persoane</a:t>
            </a:r>
            <a:r>
              <a:rPr lang="en-US" sz="3400" b="1" dirty="0">
                <a:latin typeface="Arial Black" panose="020B0A04020102020204" pitchFamily="34" charset="0"/>
              </a:rPr>
              <a:t> din </a:t>
            </a:r>
            <a:r>
              <a:rPr lang="en-US" sz="3400" b="1" dirty="0" err="1">
                <a:latin typeface="Arial Black" panose="020B0A04020102020204" pitchFamily="34" charset="0"/>
              </a:rPr>
              <a:t>medii</a:t>
            </a:r>
            <a:r>
              <a:rPr lang="en-US" sz="3400" b="1" dirty="0">
                <a:latin typeface="Arial Black" panose="020B0A04020102020204" pitchFamily="34" charset="0"/>
              </a:rPr>
              <a:t> </a:t>
            </a:r>
            <a:r>
              <a:rPr lang="en-US" sz="3400" b="1" dirty="0" err="1">
                <a:latin typeface="Arial Black" panose="020B0A04020102020204" pitchFamily="34" charset="0"/>
              </a:rPr>
              <a:t>culturale</a:t>
            </a:r>
            <a:r>
              <a:rPr lang="en-US" sz="3400" b="1" dirty="0">
                <a:latin typeface="Arial Black" panose="020B0A04020102020204" pitchFamily="34" charset="0"/>
              </a:rPr>
              <a:t> diverse, </a:t>
            </a:r>
            <a:r>
              <a:rPr lang="en-US" sz="3400" b="1" dirty="0" err="1">
                <a:latin typeface="Arial Black" panose="020B0A04020102020204" pitchFamily="34" charset="0"/>
              </a:rPr>
              <a:t>ascultând</a:t>
            </a:r>
            <a:r>
              <a:rPr lang="en-US" sz="3400" b="1" dirty="0">
                <a:latin typeface="Arial Black" panose="020B0A04020102020204" pitchFamily="34" charset="0"/>
              </a:rPr>
              <a:t> </a:t>
            </a:r>
            <a:r>
              <a:rPr lang="en-US" sz="3400" b="1" dirty="0" err="1">
                <a:latin typeface="Arial Black" panose="020B0A04020102020204" pitchFamily="34" charset="0"/>
              </a:rPr>
              <a:t>activ</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căutând</a:t>
            </a:r>
            <a:r>
              <a:rPr lang="en-US" sz="3400" b="1" dirty="0">
                <a:latin typeface="Arial Black" panose="020B0A04020102020204" pitchFamily="34" charset="0"/>
              </a:rPr>
              <a:t> </a:t>
            </a:r>
            <a:r>
              <a:rPr lang="en-US" sz="3400" b="1" dirty="0" err="1">
                <a:latin typeface="Arial Black" panose="020B0A04020102020204" pitchFamily="34" charset="0"/>
              </a:rPr>
              <a:t>să</a:t>
            </a:r>
            <a:r>
              <a:rPr lang="en-US" sz="3400" b="1" dirty="0">
                <a:latin typeface="Arial Black" panose="020B0A04020102020204" pitchFamily="34" charset="0"/>
              </a:rPr>
              <a:t> </a:t>
            </a:r>
            <a:r>
              <a:rPr lang="en-US" sz="3400" b="1" dirty="0" err="1">
                <a:latin typeface="Arial Black" panose="020B0A04020102020204" pitchFamily="34" charset="0"/>
              </a:rPr>
              <a:t>înțeleg</a:t>
            </a:r>
            <a:r>
              <a:rPr lang="en-US" sz="3400" b="1" dirty="0">
                <a:latin typeface="Arial Black" panose="020B0A04020102020204" pitchFamily="34" charset="0"/>
              </a:rPr>
              <a:t> perspective </a:t>
            </a:r>
            <a:r>
              <a:rPr lang="en-US" sz="3400" b="1" dirty="0" err="1">
                <a:latin typeface="Arial Black" panose="020B0A04020102020204" pitchFamily="34" charset="0"/>
              </a:rPr>
              <a:t>diferite</a:t>
            </a:r>
            <a:r>
              <a:rPr lang="en-US" sz="3400" b="1" dirty="0">
                <a:latin typeface="Arial Black" panose="020B0A04020102020204" pitchFamily="34" charset="0"/>
              </a:rPr>
              <a:t>, </a:t>
            </a:r>
            <a:r>
              <a:rPr lang="en-US" sz="3400" b="1" dirty="0" err="1">
                <a:latin typeface="Arial Black" panose="020B0A04020102020204" pitchFamily="34" charset="0"/>
              </a:rPr>
              <a:t>să</a:t>
            </a:r>
            <a:r>
              <a:rPr lang="en-US" sz="3400" b="1" dirty="0">
                <a:latin typeface="Arial Black" panose="020B0A04020102020204" pitchFamily="34" charset="0"/>
              </a:rPr>
              <a:t> </a:t>
            </a:r>
            <a:r>
              <a:rPr lang="en-US" sz="3400" b="1" dirty="0" err="1">
                <a:latin typeface="Arial Black" panose="020B0A04020102020204" pitchFamily="34" charset="0"/>
              </a:rPr>
              <a:t>apreciez</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să</a:t>
            </a:r>
            <a:r>
              <a:rPr lang="en-US" sz="3400" b="1" dirty="0">
                <a:latin typeface="Arial Black" panose="020B0A04020102020204" pitchFamily="34" charset="0"/>
              </a:rPr>
              <a:t> respect </a:t>
            </a:r>
            <a:r>
              <a:rPr lang="en-US" sz="3400" b="1" dirty="0" err="1">
                <a:latin typeface="Arial Black" panose="020B0A04020102020204" pitchFamily="34" charset="0"/>
              </a:rPr>
              <a:t>valorile</a:t>
            </a:r>
            <a:r>
              <a:rPr lang="en-US" sz="3400" b="1" dirty="0">
                <a:latin typeface="Arial Black" panose="020B0A04020102020204" pitchFamily="34" charset="0"/>
              </a:rPr>
              <a:t>, </a:t>
            </a:r>
            <a:r>
              <a:rPr lang="en-US" sz="3400" b="1" dirty="0" err="1">
                <a:latin typeface="Arial Black" panose="020B0A04020102020204" pitchFamily="34" charset="0"/>
              </a:rPr>
              <a:t>credințele</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practicile</a:t>
            </a:r>
            <a:r>
              <a:rPr lang="en-US" sz="3400" b="1" dirty="0">
                <a:latin typeface="Arial Black" panose="020B0A04020102020204" pitchFamily="34" charset="0"/>
              </a:rPr>
              <a:t> </a:t>
            </a:r>
            <a:r>
              <a:rPr lang="en-US" sz="3400" b="1" dirty="0" err="1">
                <a:latin typeface="Arial Black" panose="020B0A04020102020204" pitchFamily="34" charset="0"/>
              </a:rPr>
              <a:t>diferitelor</a:t>
            </a:r>
            <a:r>
              <a:rPr lang="en-US" sz="3400" b="1" dirty="0">
                <a:latin typeface="Arial Black" panose="020B0A04020102020204" pitchFamily="34" charset="0"/>
              </a:rPr>
              <a:t> </a:t>
            </a:r>
            <a:r>
              <a:rPr lang="en-US" sz="3400" b="1" dirty="0" err="1">
                <a:latin typeface="Arial Black" panose="020B0A04020102020204" pitchFamily="34" charset="0"/>
              </a:rPr>
              <a:t>culturi</a:t>
            </a:r>
            <a:r>
              <a:rPr lang="en-US" sz="3400" b="1" dirty="0">
                <a:latin typeface="Arial Black" panose="020B0A04020102020204" pitchFamily="34" charset="0"/>
              </a:rPr>
              <a:t>. </a:t>
            </a:r>
          </a:p>
          <a:p>
            <a:r>
              <a:rPr lang="en-US" sz="3400" b="1" dirty="0">
                <a:latin typeface="Arial Black" panose="020B0A04020102020204" pitchFamily="34" charset="0"/>
              </a:rPr>
              <a:t> </a:t>
            </a:r>
          </a:p>
          <a:p>
            <a:r>
              <a:rPr lang="en-US" sz="3400" b="1" dirty="0">
                <a:latin typeface="Arial Black" panose="020B0A04020102020204" pitchFamily="34" charset="0"/>
              </a:rPr>
              <a:t>De </a:t>
            </a:r>
            <a:r>
              <a:rPr lang="en-US" sz="3400" b="1" dirty="0" err="1">
                <a:latin typeface="Arial Black" panose="020B0A04020102020204" pitchFamily="34" charset="0"/>
              </a:rPr>
              <a:t>asemenea</a:t>
            </a:r>
            <a:r>
              <a:rPr lang="en-US" sz="3400" b="1" dirty="0">
                <a:latin typeface="Arial Black" panose="020B0A04020102020204" pitchFamily="34" charset="0"/>
              </a:rPr>
              <a:t> mi-am </a:t>
            </a:r>
            <a:r>
              <a:rPr lang="en-US" sz="3400" b="1" dirty="0" err="1">
                <a:latin typeface="Arial Black" panose="020B0A04020102020204" pitchFamily="34" charset="0"/>
              </a:rPr>
              <a:t>perfecționat</a:t>
            </a:r>
            <a:r>
              <a:rPr lang="en-US" sz="3400" b="1" dirty="0">
                <a:latin typeface="Arial Black" panose="020B0A04020102020204" pitchFamily="34" charset="0"/>
              </a:rPr>
              <a:t> </a:t>
            </a:r>
            <a:r>
              <a:rPr lang="en-US" sz="3400" b="1" dirty="0" err="1">
                <a:latin typeface="Arial Black" panose="020B0A04020102020204" pitchFamily="34" charset="0"/>
              </a:rPr>
              <a:t>abilitățile</a:t>
            </a:r>
            <a:r>
              <a:rPr lang="en-US" sz="3400" b="1" dirty="0">
                <a:latin typeface="Arial Black" panose="020B0A04020102020204" pitchFamily="34" charset="0"/>
              </a:rPr>
              <a:t> </a:t>
            </a:r>
            <a:r>
              <a:rPr lang="en-US" sz="3400" b="1" dirty="0" err="1">
                <a:latin typeface="Arial Black" panose="020B0A04020102020204" pitchFamily="34" charset="0"/>
              </a:rPr>
              <a:t>interpersonale</a:t>
            </a:r>
            <a:r>
              <a:rPr lang="en-US" sz="3400" b="1" dirty="0">
                <a:latin typeface="Arial Black" panose="020B0A04020102020204" pitchFamily="34" charset="0"/>
              </a:rPr>
              <a:t>  </a:t>
            </a:r>
            <a:r>
              <a:rPr lang="en-US" sz="3400" b="1" dirty="0" err="1">
                <a:latin typeface="Arial Black" panose="020B0A04020102020204" pitchFamily="34" charset="0"/>
              </a:rPr>
              <a:t>stabilind</a:t>
            </a:r>
            <a:r>
              <a:rPr lang="en-US" sz="3400" b="1" dirty="0">
                <a:latin typeface="Arial Black" panose="020B0A04020102020204" pitchFamily="34" charset="0"/>
              </a:rPr>
              <a:t> </a:t>
            </a:r>
            <a:r>
              <a:rPr lang="en-US" sz="3400" b="1" dirty="0" err="1">
                <a:latin typeface="Arial Black" panose="020B0A04020102020204" pitchFamily="34" charset="0"/>
              </a:rPr>
              <a:t>relații</a:t>
            </a:r>
            <a:r>
              <a:rPr lang="en-US" sz="3400" b="1" dirty="0">
                <a:latin typeface="Arial Black" panose="020B0A04020102020204" pitchFamily="34" charset="0"/>
              </a:rPr>
              <a:t> </a:t>
            </a:r>
            <a:r>
              <a:rPr lang="en-US" sz="3400" b="1" dirty="0" err="1">
                <a:latin typeface="Arial Black" panose="020B0A04020102020204" pitchFamily="34" charset="0"/>
              </a:rPr>
              <a:t>pozitive</a:t>
            </a:r>
            <a:r>
              <a:rPr lang="en-US" sz="3400" b="1" dirty="0">
                <a:latin typeface="Arial Black" panose="020B0A04020102020204" pitchFamily="34" charset="0"/>
              </a:rPr>
              <a:t> cu </a:t>
            </a:r>
            <a:r>
              <a:rPr lang="ro-RO" sz="3400" b="1" dirty="0" smtClean="0">
                <a:latin typeface="Arial Black" panose="020B0A04020102020204" pitchFamily="34" charset="0"/>
              </a:rPr>
              <a:t>persoane</a:t>
            </a:r>
            <a:r>
              <a:rPr lang="en-US" sz="3400" b="1" dirty="0" smtClean="0">
                <a:latin typeface="Arial Black" panose="020B0A04020102020204" pitchFamily="34" charset="0"/>
              </a:rPr>
              <a:t> </a:t>
            </a:r>
            <a:r>
              <a:rPr lang="en-US" sz="3400" b="1" dirty="0">
                <a:latin typeface="Arial Black" panose="020B0A04020102020204" pitchFamily="34" charset="0"/>
              </a:rPr>
              <a:t>din </a:t>
            </a:r>
            <a:r>
              <a:rPr lang="en-US" sz="3400" b="1" dirty="0" err="1">
                <a:latin typeface="Arial Black" panose="020B0A04020102020204" pitchFamily="34" charset="0"/>
              </a:rPr>
              <a:t>culturi</a:t>
            </a:r>
            <a:r>
              <a:rPr lang="en-US" sz="3400" b="1" dirty="0">
                <a:latin typeface="Arial Black" panose="020B0A04020102020204" pitchFamily="34" charset="0"/>
              </a:rPr>
              <a:t> </a:t>
            </a:r>
            <a:r>
              <a:rPr lang="en-US" sz="3400" b="1" dirty="0" err="1">
                <a:latin typeface="Arial Black" panose="020B0A04020102020204" pitchFamily="34" charset="0"/>
              </a:rPr>
              <a:t>diferite</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construind</a:t>
            </a:r>
            <a:r>
              <a:rPr lang="en-US" sz="3400" b="1" dirty="0">
                <a:latin typeface="Arial Black" panose="020B0A04020102020204" pitchFamily="34" charset="0"/>
              </a:rPr>
              <a:t> </a:t>
            </a:r>
            <a:r>
              <a:rPr lang="en-US" sz="3400" b="1" dirty="0" err="1">
                <a:latin typeface="Arial Black" panose="020B0A04020102020204" pitchFamily="34" charset="0"/>
              </a:rPr>
              <a:t>conexiuni</a:t>
            </a:r>
            <a:r>
              <a:rPr lang="en-US" sz="3400" b="1" dirty="0">
                <a:latin typeface="Arial Black" panose="020B0A04020102020204" pitchFamily="34" charset="0"/>
              </a:rPr>
              <a:t> </a:t>
            </a:r>
            <a:r>
              <a:rPr lang="en-US" sz="3400" b="1" dirty="0" err="1">
                <a:latin typeface="Arial Black" panose="020B0A04020102020204" pitchFamily="34" charset="0"/>
              </a:rPr>
              <a:t>bazate</a:t>
            </a:r>
            <a:r>
              <a:rPr lang="en-US" sz="3400" b="1" dirty="0">
                <a:latin typeface="Arial Black" panose="020B0A04020102020204" pitchFamily="34" charset="0"/>
              </a:rPr>
              <a:t> </a:t>
            </a:r>
            <a:r>
              <a:rPr lang="en-US" sz="3400" b="1" dirty="0" err="1">
                <a:latin typeface="Arial Black" panose="020B0A04020102020204" pitchFamily="34" charset="0"/>
              </a:rPr>
              <a:t>pe</a:t>
            </a:r>
            <a:r>
              <a:rPr lang="en-US" sz="3400" b="1" dirty="0">
                <a:latin typeface="Arial Black" panose="020B0A04020102020204" pitchFamily="34" charset="0"/>
              </a:rPr>
              <a:t> respect </a:t>
            </a:r>
            <a:r>
              <a:rPr lang="en-US" sz="3400" b="1" dirty="0" err="1">
                <a:latin typeface="Arial Black" panose="020B0A04020102020204" pitchFamily="34" charset="0"/>
              </a:rPr>
              <a:t>reciproc</a:t>
            </a:r>
            <a:r>
              <a:rPr lang="en-US" sz="3400" b="1" dirty="0">
                <a:latin typeface="Arial Black" panose="020B0A04020102020204" pitchFamily="34" charset="0"/>
              </a:rPr>
              <a:t>, cu </a:t>
            </a:r>
            <a:r>
              <a:rPr lang="en-US" sz="3400" b="1" dirty="0" err="1">
                <a:latin typeface="Arial Black" panose="020B0A04020102020204" pitchFamily="34" charset="0"/>
              </a:rPr>
              <a:t>deschidere</a:t>
            </a:r>
            <a:r>
              <a:rPr lang="en-US" sz="3400" b="1" dirty="0">
                <a:latin typeface="Arial Black" panose="020B0A04020102020204" pitchFamily="34" charset="0"/>
              </a:rPr>
              <a:t> </a:t>
            </a:r>
            <a:r>
              <a:rPr lang="en-US" sz="3400" b="1" dirty="0" err="1">
                <a:latin typeface="Arial Black" panose="020B0A04020102020204" pitchFamily="34" charset="0"/>
              </a:rPr>
              <a:t>către</a:t>
            </a:r>
            <a:r>
              <a:rPr lang="en-US" sz="3400" b="1" dirty="0">
                <a:latin typeface="Arial Black" panose="020B0A04020102020204" pitchFamily="34" charset="0"/>
              </a:rPr>
              <a:t> </a:t>
            </a:r>
            <a:r>
              <a:rPr lang="en-US" sz="3400" b="1" dirty="0" err="1">
                <a:latin typeface="Arial Black" panose="020B0A04020102020204" pitchFamily="34" charset="0"/>
              </a:rPr>
              <a:t>învățarea</a:t>
            </a:r>
            <a:r>
              <a:rPr lang="en-US" sz="3400" b="1" dirty="0">
                <a:latin typeface="Arial Black" panose="020B0A04020102020204" pitchFamily="34" charset="0"/>
              </a:rPr>
              <a:t> din </a:t>
            </a:r>
            <a:r>
              <a:rPr lang="en-US" sz="3400" b="1" dirty="0" err="1">
                <a:latin typeface="Arial Black" panose="020B0A04020102020204" pitchFamily="34" charset="0"/>
              </a:rPr>
              <a:t>contexte</a:t>
            </a:r>
            <a:r>
              <a:rPr lang="en-US" sz="3400" b="1" dirty="0">
                <a:latin typeface="Arial Black" panose="020B0A04020102020204" pitchFamily="34" charset="0"/>
              </a:rPr>
              <a:t> </a:t>
            </a:r>
            <a:r>
              <a:rPr lang="en-US" sz="3400" b="1" dirty="0" err="1">
                <a:latin typeface="Arial Black" panose="020B0A04020102020204" pitchFamily="34" charset="0"/>
              </a:rPr>
              <a:t>culturale</a:t>
            </a:r>
            <a:r>
              <a:rPr lang="en-US" sz="3400" b="1" dirty="0">
                <a:latin typeface="Arial Black" panose="020B0A04020102020204" pitchFamily="34" charset="0"/>
              </a:rPr>
              <a:t> </a:t>
            </a:r>
            <a:r>
              <a:rPr lang="en-US" sz="3400" b="1" dirty="0" err="1">
                <a:latin typeface="Arial Black" panose="020B0A04020102020204" pitchFamily="34" charset="0"/>
              </a:rPr>
              <a:t>diferite</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400" b="1" dirty="0" err="1">
                <a:latin typeface="Arial Black" panose="020B0A04020102020204" pitchFamily="34" charset="0"/>
              </a:rPr>
              <a:t>recunoașterea</a:t>
            </a:r>
            <a:r>
              <a:rPr lang="en-US" sz="3400" b="1" dirty="0">
                <a:latin typeface="Arial Black" panose="020B0A04020102020204" pitchFamily="34" charset="0"/>
              </a:rPr>
              <a:t> </a:t>
            </a:r>
            <a:r>
              <a:rPr lang="en-US" sz="3400" b="1" dirty="0" err="1">
                <a:latin typeface="Arial Black" panose="020B0A04020102020204" pitchFamily="34" charset="0"/>
              </a:rPr>
              <a:t>impactului</a:t>
            </a:r>
            <a:r>
              <a:rPr lang="en-US" sz="3400" b="1" dirty="0">
                <a:latin typeface="Arial Black" panose="020B0A04020102020204" pitchFamily="34" charset="0"/>
              </a:rPr>
              <a:t> </a:t>
            </a:r>
            <a:r>
              <a:rPr lang="en-US" sz="3400" b="1" dirty="0" err="1">
                <a:latin typeface="Arial Black" panose="020B0A04020102020204" pitchFamily="34" charset="0"/>
              </a:rPr>
              <a:t>culturii</a:t>
            </a:r>
            <a:r>
              <a:rPr lang="en-US" sz="3400" b="1" dirty="0">
                <a:latin typeface="Arial Black" panose="020B0A04020102020204" pitchFamily="34" charset="0"/>
              </a:rPr>
              <a:t> </a:t>
            </a:r>
            <a:r>
              <a:rPr lang="en-US" sz="3400" b="1" dirty="0" err="1">
                <a:latin typeface="Arial Black" panose="020B0A04020102020204" pitchFamily="34" charset="0"/>
              </a:rPr>
              <a:t>asupra</a:t>
            </a:r>
            <a:r>
              <a:rPr lang="en-US" sz="3400" b="1" dirty="0">
                <a:latin typeface="Arial Black" panose="020B0A04020102020204" pitchFamily="34" charset="0"/>
              </a:rPr>
              <a:t> </a:t>
            </a:r>
            <a:r>
              <a:rPr lang="en-US" sz="3400" b="1" dirty="0" err="1">
                <a:latin typeface="Arial Black" panose="020B0A04020102020204" pitchFamily="34" charset="0"/>
              </a:rPr>
              <a:t>proceselor</a:t>
            </a:r>
            <a:r>
              <a:rPr lang="en-US" sz="3400" b="1" dirty="0">
                <a:latin typeface="Arial Black" panose="020B0A04020102020204" pitchFamily="34" charset="0"/>
              </a:rPr>
              <a:t> </a:t>
            </a:r>
            <a:r>
              <a:rPr lang="en-US" sz="3400" b="1" dirty="0" err="1">
                <a:latin typeface="Arial Black" panose="020B0A04020102020204" pitchFamily="34" charset="0"/>
              </a:rPr>
              <a:t>didactice</a:t>
            </a:r>
            <a:r>
              <a:rPr lang="en-US" sz="3400" b="1" dirty="0">
                <a:latin typeface="Arial Black" panose="020B0A04020102020204" pitchFamily="34" charset="0"/>
              </a:rPr>
              <a:t> </a:t>
            </a:r>
            <a:r>
              <a:rPr lang="en-US" sz="3400" b="1" dirty="0" err="1">
                <a:latin typeface="Arial Black" panose="020B0A04020102020204" pitchFamily="34" charset="0"/>
              </a:rPr>
              <a:t>într</a:t>
            </a:r>
            <a:r>
              <a:rPr lang="en-US" sz="3400" b="1" dirty="0">
                <a:latin typeface="Arial Black" panose="020B0A04020102020204" pitchFamily="34" charset="0"/>
              </a:rPr>
              <a:t>-un </a:t>
            </a:r>
            <a:r>
              <a:rPr lang="en-US" sz="3400" b="1" dirty="0" err="1">
                <a:latin typeface="Arial Black" panose="020B0A04020102020204" pitchFamily="34" charset="0"/>
              </a:rPr>
              <a:t>mediu</a:t>
            </a:r>
            <a:r>
              <a:rPr lang="en-US" sz="3400" b="1" dirty="0">
                <a:latin typeface="Arial Black" panose="020B0A04020102020204" pitchFamily="34" charset="0"/>
              </a:rPr>
              <a:t> de </a:t>
            </a:r>
            <a:r>
              <a:rPr lang="en-US" sz="3400" b="1" dirty="0" err="1">
                <a:latin typeface="Arial Black" panose="020B0A04020102020204" pitchFamily="34" charset="0"/>
              </a:rPr>
              <a:t>învățare</a:t>
            </a:r>
            <a:r>
              <a:rPr lang="en-US" sz="3400" b="1" dirty="0">
                <a:latin typeface="Arial Black" panose="020B0A04020102020204" pitchFamily="34" charset="0"/>
              </a:rPr>
              <a:t> </a:t>
            </a:r>
            <a:r>
              <a:rPr lang="en-US" sz="3400" b="1" dirty="0" err="1">
                <a:latin typeface="Arial Black" panose="020B0A04020102020204" pitchFamily="34" charset="0"/>
              </a:rPr>
              <a:t>favorabil</a:t>
            </a:r>
            <a:r>
              <a:rPr lang="en-US" sz="3400" b="1" dirty="0">
                <a:latin typeface="Arial Black" panose="020B0A04020102020204" pitchFamily="34" charset="0"/>
              </a:rPr>
              <a:t> </a:t>
            </a:r>
            <a:r>
              <a:rPr lang="en-US" sz="3400" b="1" dirty="0" err="1">
                <a:latin typeface="Arial Black" panose="020B0A04020102020204" pitchFamily="34" charset="0"/>
              </a:rPr>
              <a:t>și</a:t>
            </a:r>
            <a:r>
              <a:rPr lang="en-US" sz="3400" b="1" dirty="0">
                <a:latin typeface="Arial Black" panose="020B0A04020102020204" pitchFamily="34" charset="0"/>
              </a:rPr>
              <a:t> </a:t>
            </a:r>
            <a:r>
              <a:rPr lang="en-US" sz="3200" b="1" dirty="0" err="1">
                <a:latin typeface="Arial Black" panose="020B0A04020102020204" pitchFamily="34" charset="0"/>
              </a:rPr>
              <a:t>incluziv</a:t>
            </a:r>
            <a:r>
              <a:rPr lang="en-US" sz="3200" b="1" dirty="0">
                <a:latin typeface="Arial Black" panose="020B0A04020102020204" pitchFamily="34" charset="0"/>
              </a:rPr>
              <a:t>.</a:t>
            </a:r>
          </a:p>
          <a:p>
            <a:endParaRPr lang="en-US" dirty="0"/>
          </a:p>
        </p:txBody>
      </p:sp>
    </p:spTree>
    <p:extLst>
      <p:ext uri="{BB962C8B-B14F-4D97-AF65-F5344CB8AC3E}">
        <p14:creationId xmlns:p14="http://schemas.microsoft.com/office/powerpoint/2010/main" val="29207838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293142" y="3947886"/>
            <a:ext cx="4160223" cy="2554514"/>
          </a:xfrm>
        </p:spPr>
        <p:txBody>
          <a:bodyPr>
            <a:normAutofit fontScale="90000"/>
          </a:bodyPr>
          <a:lstStyle/>
          <a:p>
            <a:r>
              <a:rPr lang="ro-RO" dirty="0" smtClean="0"/>
              <a:t>Stagiu de practică</a:t>
            </a:r>
            <a:br>
              <a:rPr lang="ro-RO" dirty="0" smtClean="0"/>
            </a:br>
            <a:r>
              <a:rPr lang="ro-RO" dirty="0" smtClean="0"/>
              <a:t> -AGENT ECONOMIC Carolina </a:t>
            </a:r>
            <a:r>
              <a:rPr lang="ro-RO" dirty="0" err="1" smtClean="0"/>
              <a:t>guna</a:t>
            </a:r>
            <a:endParaRPr lang="en-US" dirty="0"/>
          </a:p>
        </p:txBody>
      </p:sp>
      <p:pic>
        <p:nvPicPr>
          <p:cNvPr id="6" name="Substituent conținut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212122"/>
            <a:ext cx="6831922" cy="3842955"/>
          </a:xfrm>
        </p:spPr>
      </p:pic>
      <p:pic>
        <p:nvPicPr>
          <p:cNvPr id="7" name="Substituent conținut 6"/>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831922" y="-66556"/>
            <a:ext cx="5268070" cy="3285820"/>
          </a:xfrm>
        </p:spPr>
      </p:pic>
      <p:pic>
        <p:nvPicPr>
          <p:cNvPr id="3" name="I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8549" y="3219264"/>
            <a:ext cx="4098474" cy="3638736"/>
          </a:xfrm>
          <a:prstGeom prst="rect">
            <a:avLst/>
          </a:prstGeom>
        </p:spPr>
      </p:pic>
    </p:spTree>
    <p:extLst>
      <p:ext uri="{BB962C8B-B14F-4D97-AF65-F5344CB8AC3E}">
        <p14:creationId xmlns:p14="http://schemas.microsoft.com/office/powerpoint/2010/main" val="18954866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ubstituent conținut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62652" y="1716314"/>
            <a:ext cx="4819650" cy="3614738"/>
          </a:xfrm>
        </p:spPr>
      </p:pic>
      <p:pic>
        <p:nvPicPr>
          <p:cNvPr id="8" name="Substituent conținut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609599"/>
            <a:ext cx="3810579" cy="6104039"/>
          </a:xfrm>
        </p:spPr>
      </p:pic>
      <p:pic>
        <p:nvPicPr>
          <p:cNvPr id="9" name="I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4375" y="50016"/>
            <a:ext cx="3857625" cy="6663622"/>
          </a:xfrm>
          <a:prstGeom prst="rect">
            <a:avLst/>
          </a:prstGeom>
        </p:spPr>
      </p:pic>
    </p:spTree>
    <p:extLst>
      <p:ext uri="{BB962C8B-B14F-4D97-AF65-F5344CB8AC3E}">
        <p14:creationId xmlns:p14="http://schemas.microsoft.com/office/powerpoint/2010/main" val="23035505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244142" y="4388634"/>
            <a:ext cx="4676202" cy="1507067"/>
          </a:xfrm>
        </p:spPr>
        <p:txBody>
          <a:bodyPr>
            <a:normAutofit fontScale="90000"/>
          </a:bodyPr>
          <a:lstStyle/>
          <a:p>
            <a:r>
              <a:rPr lang="ro-RO" dirty="0" smtClean="0"/>
              <a:t>Formarea competentelor profesionale conform profilului de formare european</a:t>
            </a:r>
            <a:endParaRPr lang="en-US" dirty="0"/>
          </a:p>
        </p:txBody>
      </p:sp>
      <p:pic>
        <p:nvPicPr>
          <p:cNvPr id="7" name="Substituent conținut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4142" y="0"/>
            <a:ext cx="4676202" cy="3642486"/>
          </a:xfrm>
        </p:spPr>
      </p:pic>
      <p:pic>
        <p:nvPicPr>
          <p:cNvPr id="11" name="Substituent conținut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50971" y="2090058"/>
            <a:ext cx="6983414" cy="4470400"/>
          </a:xfrm>
        </p:spPr>
      </p:pic>
    </p:spTree>
    <p:extLst>
      <p:ext uri="{BB962C8B-B14F-4D97-AF65-F5344CB8AC3E}">
        <p14:creationId xmlns:p14="http://schemas.microsoft.com/office/powerpoint/2010/main" val="41862203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ubstituent conținut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801914"/>
            <a:ext cx="6560458" cy="4321629"/>
          </a:xfrm>
          <a:prstGeom prst="rect">
            <a:avLst/>
          </a:prstGeom>
        </p:spPr>
      </p:pic>
      <p:pic>
        <p:nvPicPr>
          <p:cNvPr id="8" name="Substituent conținut 7"/>
          <p:cNvPicPr>
            <a:picLocks noGrp="1" noChangeAspect="1"/>
          </p:cNvPicPr>
          <p:nvPr>
            <p:ph sz="half" idx="2"/>
          </p:nvPr>
        </p:nvPicPr>
        <p:blipFill>
          <a:blip r:embed="rId3"/>
          <a:stretch>
            <a:fillRect/>
          </a:stretch>
        </p:blipFill>
        <p:spPr>
          <a:xfrm>
            <a:off x="6560458" y="108856"/>
            <a:ext cx="5392992" cy="6749144"/>
          </a:xfrm>
          <a:prstGeom prst="rect">
            <a:avLst/>
          </a:prstGeom>
        </p:spPr>
      </p:pic>
    </p:spTree>
    <p:extLst>
      <p:ext uri="{BB962C8B-B14F-4D97-AF65-F5344CB8AC3E}">
        <p14:creationId xmlns:p14="http://schemas.microsoft.com/office/powerpoint/2010/main" val="1850174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ubstituent conținut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42296"/>
            <a:ext cx="3543697" cy="6266544"/>
          </a:xfrm>
        </p:spPr>
      </p:pic>
      <p:pic>
        <p:nvPicPr>
          <p:cNvPr id="6" name="Substituent conținut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543697" y="712033"/>
            <a:ext cx="2845392" cy="5566177"/>
          </a:xfrm>
        </p:spPr>
      </p:pic>
      <p:pic>
        <p:nvPicPr>
          <p:cNvPr id="7" name="I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4493" y="250370"/>
            <a:ext cx="3633438" cy="6358877"/>
          </a:xfrm>
          <a:prstGeom prst="rect">
            <a:avLst/>
          </a:prstGeom>
        </p:spPr>
      </p:pic>
      <p:sp>
        <p:nvSpPr>
          <p:cNvPr id="8" name="Dreptunghi 7"/>
          <p:cNvSpPr/>
          <p:nvPr/>
        </p:nvSpPr>
        <p:spPr>
          <a:xfrm>
            <a:off x="3449715" y="6147582"/>
            <a:ext cx="5462056" cy="461665"/>
          </a:xfrm>
          <a:prstGeom prst="rect">
            <a:avLst/>
          </a:prstGeom>
        </p:spPr>
        <p:txBody>
          <a:bodyPr wrap="square">
            <a:spAutoFit/>
          </a:bodyPr>
          <a:lstStyle/>
          <a:p>
            <a:r>
              <a:rPr lang="ro-RO" sz="2400" b="1" dirty="0"/>
              <a:t>Prezentare de modă 13 iulie 2024</a:t>
            </a:r>
            <a:endParaRPr lang="en-US" sz="2400" b="1" dirty="0"/>
          </a:p>
        </p:txBody>
      </p:sp>
      <p:pic>
        <p:nvPicPr>
          <p:cNvPr id="2" name="I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235148" y="747902"/>
            <a:ext cx="2603287" cy="5363812"/>
          </a:xfrm>
          <a:prstGeom prst="rect">
            <a:avLst/>
          </a:prstGeom>
        </p:spPr>
      </p:pic>
    </p:spTree>
    <p:extLst>
      <p:ext uri="{BB962C8B-B14F-4D97-AF65-F5344CB8AC3E}">
        <p14:creationId xmlns:p14="http://schemas.microsoft.com/office/powerpoint/2010/main" val="217889986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u 12"/>
          <p:cNvSpPr>
            <a:spLocks noGrp="1"/>
          </p:cNvSpPr>
          <p:nvPr>
            <p:ph type="title"/>
          </p:nvPr>
        </p:nvSpPr>
        <p:spPr>
          <a:xfrm>
            <a:off x="0" y="5114349"/>
            <a:ext cx="4397829" cy="1507067"/>
          </a:xfrm>
        </p:spPr>
        <p:txBody>
          <a:bodyPr>
            <a:normAutofit fontScale="90000"/>
          </a:bodyPr>
          <a:lstStyle/>
          <a:p>
            <a:r>
              <a:rPr lang="ro-RO" dirty="0"/>
              <a:t>Panorama </a:t>
            </a:r>
            <a:r>
              <a:rPr lang="ro-RO" dirty="0" err="1" smtClean="0"/>
              <a:t>orasului</a:t>
            </a:r>
            <a:r>
              <a:rPr lang="ro-RO" dirty="0"/>
              <a:t> </a:t>
            </a:r>
            <a:r>
              <a:rPr lang="ro-RO" dirty="0" err="1" smtClean="0"/>
              <a:t>granada</a:t>
            </a:r>
            <a:r>
              <a:rPr lang="ro-RO" dirty="0" smtClean="0"/>
              <a:t> </a:t>
            </a:r>
            <a:r>
              <a:rPr lang="ro-RO" dirty="0"/>
              <a:t>din cetatea </a:t>
            </a:r>
            <a:r>
              <a:rPr lang="ro-RO" dirty="0" smtClean="0"/>
              <a:t>Alhambra</a:t>
            </a:r>
            <a:r>
              <a:rPr lang="en-US" dirty="0"/>
              <a:t/>
            </a:r>
            <a:br>
              <a:rPr lang="en-US" dirty="0"/>
            </a:br>
            <a:endParaRPr lang="en-US" dirty="0"/>
          </a:p>
        </p:txBody>
      </p:sp>
      <p:sp>
        <p:nvSpPr>
          <p:cNvPr id="3" name="Substituent text 2"/>
          <p:cNvSpPr>
            <a:spLocks noGrp="1"/>
          </p:cNvSpPr>
          <p:nvPr>
            <p:ph type="body" idx="1"/>
          </p:nvPr>
        </p:nvSpPr>
        <p:spPr>
          <a:xfrm>
            <a:off x="304800" y="165463"/>
            <a:ext cx="5317067" cy="1096599"/>
          </a:xfrm>
        </p:spPr>
        <p:txBody>
          <a:bodyPr/>
          <a:lstStyle/>
          <a:p>
            <a:r>
              <a:rPr lang="ro-RO" b="1" dirty="0" smtClean="0">
                <a:latin typeface="Arial Black" panose="020B0A04020102020204" pitchFamily="34" charset="0"/>
              </a:rPr>
              <a:t>Vizita Cetatea Alhambra 11.07. 2024 </a:t>
            </a:r>
            <a:endParaRPr lang="en-US" b="1" dirty="0">
              <a:latin typeface="Arial Black" panose="020B0A04020102020204" pitchFamily="34" charset="0"/>
            </a:endParaRPr>
          </a:p>
        </p:txBody>
      </p:sp>
      <p:pic>
        <p:nvPicPr>
          <p:cNvPr id="5" name="Substituent conținut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93589" y="1531257"/>
            <a:ext cx="2272903" cy="3030538"/>
          </a:xfrm>
        </p:spPr>
      </p:pic>
      <p:sp>
        <p:nvSpPr>
          <p:cNvPr id="14" name="Substituent text 13"/>
          <p:cNvSpPr>
            <a:spLocks noGrp="1"/>
          </p:cNvSpPr>
          <p:nvPr>
            <p:ph type="body" sz="quarter" idx="3"/>
          </p:nvPr>
        </p:nvSpPr>
        <p:spPr>
          <a:xfrm>
            <a:off x="5621867" y="0"/>
            <a:ext cx="6453592" cy="1872344"/>
          </a:xfrm>
        </p:spPr>
        <p:txBody>
          <a:bodyPr/>
          <a:lstStyle/>
          <a:p>
            <a:r>
              <a:rPr lang="ro-RO" b="1" dirty="0" smtClean="0">
                <a:solidFill>
                  <a:srgbClr val="FF0000"/>
                </a:solidFill>
              </a:rPr>
              <a:t>Formarea și dezvoltarea competențelor de comunicare în alte limbi străine; engleză, spaniolă ...competente interculturale</a:t>
            </a:r>
            <a:endParaRPr lang="en-US" b="1" dirty="0">
              <a:solidFill>
                <a:srgbClr val="FF0000"/>
              </a:solidFill>
            </a:endParaRPr>
          </a:p>
        </p:txBody>
      </p:sp>
      <p:pic>
        <p:nvPicPr>
          <p:cNvPr id="9" name="Substituent conținut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3178627" y="2037807"/>
            <a:ext cx="4978401" cy="3076542"/>
          </a:xfrm>
        </p:spPr>
      </p:pic>
      <p:pic>
        <p:nvPicPr>
          <p:cNvPr id="10" name="Imagin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8703" y="2037807"/>
            <a:ext cx="3531914" cy="4706275"/>
          </a:xfrm>
          <a:prstGeom prst="rect">
            <a:avLst/>
          </a:prstGeom>
        </p:spPr>
      </p:pic>
    </p:spTree>
    <p:extLst>
      <p:ext uri="{BB962C8B-B14F-4D97-AF65-F5344CB8AC3E}">
        <p14:creationId xmlns:p14="http://schemas.microsoft.com/office/powerpoint/2010/main" val="424202557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u 8"/>
          <p:cNvSpPr>
            <a:spLocks noGrp="1"/>
          </p:cNvSpPr>
          <p:nvPr>
            <p:ph type="title"/>
          </p:nvPr>
        </p:nvSpPr>
        <p:spPr>
          <a:xfrm>
            <a:off x="684212" y="4487332"/>
            <a:ext cx="4860245" cy="1507067"/>
          </a:xfrm>
        </p:spPr>
        <p:txBody>
          <a:bodyPr/>
          <a:lstStyle/>
          <a:p>
            <a:r>
              <a:rPr lang="ro-RO" dirty="0" smtClean="0"/>
              <a:t>Activități interculturale</a:t>
            </a:r>
            <a:endParaRPr lang="en-US" dirty="0"/>
          </a:p>
        </p:txBody>
      </p:sp>
      <p:pic>
        <p:nvPicPr>
          <p:cNvPr id="10" name="Substituent conținut 9"/>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88791"/>
            <a:ext cx="5944262" cy="4458197"/>
          </a:xfrm>
        </p:spPr>
      </p:pic>
      <p:pic>
        <p:nvPicPr>
          <p:cNvPr id="4" name="Substituent conținut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23869" y="903514"/>
            <a:ext cx="6268131" cy="4931229"/>
          </a:xfrm>
        </p:spPr>
      </p:pic>
    </p:spTree>
    <p:extLst>
      <p:ext uri="{BB962C8B-B14F-4D97-AF65-F5344CB8AC3E}">
        <p14:creationId xmlns:p14="http://schemas.microsoft.com/office/powerpoint/2010/main" val="17049873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ubstituent conținut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9658" y="743857"/>
            <a:ext cx="4406702" cy="5875604"/>
          </a:xfrm>
        </p:spPr>
      </p:pic>
      <p:sp>
        <p:nvSpPr>
          <p:cNvPr id="4" name="Substituent conținut 3"/>
          <p:cNvSpPr>
            <a:spLocks noGrp="1"/>
          </p:cNvSpPr>
          <p:nvPr>
            <p:ph sz="half" idx="2"/>
          </p:nvPr>
        </p:nvSpPr>
        <p:spPr>
          <a:xfrm>
            <a:off x="4566360" y="119956"/>
            <a:ext cx="2371469" cy="1491129"/>
          </a:xfrm>
        </p:spPr>
        <p:txBody>
          <a:bodyPr>
            <a:normAutofit/>
          </a:bodyPr>
          <a:lstStyle/>
          <a:p>
            <a:r>
              <a:rPr lang="ro-RO" b="1" dirty="0" smtClean="0">
                <a:solidFill>
                  <a:srgbClr val="FF0000"/>
                </a:solidFill>
              </a:rPr>
              <a:t>Formarea </a:t>
            </a:r>
            <a:r>
              <a:rPr lang="ro-RO" b="1" dirty="0" smtClean="0">
                <a:solidFill>
                  <a:srgbClr val="FF0000"/>
                </a:solidFill>
              </a:rPr>
              <a:t>competenței </a:t>
            </a:r>
            <a:r>
              <a:rPr lang="ro-RO" b="1" dirty="0" smtClean="0">
                <a:solidFill>
                  <a:srgbClr val="FF0000"/>
                </a:solidFill>
              </a:rPr>
              <a:t>interculturale </a:t>
            </a:r>
            <a:endParaRPr lang="en-US" b="1" dirty="0">
              <a:solidFill>
                <a:srgbClr val="FF0000"/>
              </a:solidFill>
            </a:endParaRPr>
          </a:p>
        </p:txBody>
      </p:sp>
      <p:pic>
        <p:nvPicPr>
          <p:cNvPr id="10" name="Substituent conținut 5"/>
          <p:cNvPicPr>
            <a:picLocks noChangeAspect="1"/>
          </p:cNvPicPr>
          <p:nvPr/>
        </p:nvPicPr>
        <p:blipFill>
          <a:blip r:embed="rId3"/>
          <a:stretch>
            <a:fillRect/>
          </a:stretch>
        </p:blipFill>
        <p:spPr>
          <a:xfrm>
            <a:off x="4601426" y="1874290"/>
            <a:ext cx="2711053" cy="3614738"/>
          </a:xfrm>
          <a:prstGeom prst="rect">
            <a:avLst/>
          </a:prstGeom>
        </p:spPr>
      </p:pic>
      <p:pic>
        <p:nvPicPr>
          <p:cNvPr id="11" name="Imagin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7545" y="334775"/>
            <a:ext cx="4676321" cy="6284686"/>
          </a:xfrm>
          <a:prstGeom prst="rect">
            <a:avLst/>
          </a:prstGeom>
        </p:spPr>
      </p:pic>
    </p:spTree>
    <p:extLst>
      <p:ext uri="{BB962C8B-B14F-4D97-AF65-F5344CB8AC3E}">
        <p14:creationId xmlns:p14="http://schemas.microsoft.com/office/powerpoint/2010/main" val="5418602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59657" y="2206171"/>
            <a:ext cx="12032343" cy="4281713"/>
          </a:xfrm>
          <a:solidFill>
            <a:schemeClr val="accent1">
              <a:lumMod val="90000"/>
              <a:lumOff val="10000"/>
            </a:schemeClr>
          </a:solidFill>
        </p:spPr>
        <p:txBody>
          <a:bodyPr>
            <a:normAutofit fontScale="90000"/>
          </a:bodyPr>
          <a:lstStyle/>
          <a:p>
            <a:pPr algn="just"/>
            <a:r>
              <a:rPr lang="ro-RO" b="1" dirty="0">
                <a:solidFill>
                  <a:srgbClr val="FFFF00"/>
                </a:solidFill>
                <a:latin typeface="Arial Black" panose="020B0A04020102020204" pitchFamily="34" charset="0"/>
              </a:rPr>
              <a:t>A fost o experiență minunată, am interacționat cu persoane foarte bine pregătite și interesate să ne transmită informații utile despre lumea fascinantă a modei, despre proiectele Erasmus, despre Spania și Europa. Am vizitat în Granada  locuri culturale speciale, cu tradiții și istorie bogată</a:t>
            </a:r>
            <a:r>
              <a:rPr lang="ro-RO" dirty="0"/>
              <a:t>. </a:t>
            </a:r>
            <a:endParaRPr lang="en-US" dirty="0"/>
          </a:p>
        </p:txBody>
      </p:sp>
      <p:sp>
        <p:nvSpPr>
          <p:cNvPr id="3" name="Substituent conținut 2"/>
          <p:cNvSpPr>
            <a:spLocks noGrp="1"/>
          </p:cNvSpPr>
          <p:nvPr>
            <p:ph idx="1"/>
          </p:nvPr>
        </p:nvSpPr>
        <p:spPr>
          <a:xfrm>
            <a:off x="0" y="1"/>
            <a:ext cx="12192000" cy="3251200"/>
          </a:xfrm>
        </p:spPr>
        <p:txBody>
          <a:bodyPr/>
          <a:lstStyle/>
          <a:p>
            <a:r>
              <a:rPr lang="ro-RO" sz="2400" b="1" dirty="0">
                <a:solidFill>
                  <a:srgbClr val="FF0000"/>
                </a:solidFill>
                <a:latin typeface="Arial Black" panose="020B0A04020102020204" pitchFamily="34" charset="0"/>
              </a:rPr>
              <a:t>Mi- am  îmbunătățit abilitățile de lucru practic în echipă, am reușit să comunic mai eficient în limba engleză și spaniolă, să –mi dezvolt abilități de coordonare, dar ... am și descoperit frumusețile și cultura spaniolă și europeană.</a:t>
            </a:r>
            <a:endParaRPr lang="en-US" sz="2400" b="1" dirty="0">
              <a:solidFill>
                <a:srgbClr val="FF0000"/>
              </a:solidFill>
              <a:latin typeface="Arial Black" panose="020B0A04020102020204" pitchFamily="34" charset="0"/>
            </a:endParaRPr>
          </a:p>
          <a:p>
            <a:endParaRPr lang="en-US" dirty="0"/>
          </a:p>
        </p:txBody>
      </p:sp>
    </p:spTree>
    <p:extLst>
      <p:ext uri="{BB962C8B-B14F-4D97-AF65-F5344CB8AC3E}">
        <p14:creationId xmlns:p14="http://schemas.microsoft.com/office/powerpoint/2010/main" val="8331217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ubstituent conținut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43290"/>
            <a:ext cx="5239657" cy="6619512"/>
          </a:xfrm>
        </p:spPr>
      </p:pic>
      <p:pic>
        <p:nvPicPr>
          <p:cNvPr id="9" name="Substituent conținut 8"/>
          <p:cNvPicPr>
            <a:picLocks noGrp="1" noChangeAspect="1"/>
          </p:cNvPicPr>
          <p:nvPr>
            <p:ph sz="half" idx="2"/>
          </p:nvPr>
        </p:nvPicPr>
        <p:blipFill>
          <a:blip r:embed="rId3"/>
          <a:stretch>
            <a:fillRect/>
          </a:stretch>
        </p:blipFill>
        <p:spPr>
          <a:xfrm>
            <a:off x="5384799" y="1085864"/>
            <a:ext cx="6577013" cy="4734364"/>
          </a:xfrm>
          <a:prstGeom prst="rect">
            <a:avLst/>
          </a:prstGeom>
        </p:spPr>
      </p:pic>
    </p:spTree>
    <p:extLst>
      <p:ext uri="{BB962C8B-B14F-4D97-AF65-F5344CB8AC3E}">
        <p14:creationId xmlns:p14="http://schemas.microsoft.com/office/powerpoint/2010/main" val="12608161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522514" y="261257"/>
            <a:ext cx="9280298" cy="1204686"/>
          </a:xfrm>
        </p:spPr>
        <p:txBody>
          <a:bodyPr/>
          <a:lstStyle/>
          <a:p>
            <a:pPr algn="ctr"/>
            <a:r>
              <a:rPr lang="ro-RO" b="1" dirty="0" smtClean="0">
                <a:solidFill>
                  <a:srgbClr val="FF0000"/>
                </a:solidFill>
              </a:rPr>
              <a:t>INTERESANT, UTIL, ...PLĂCUT!</a:t>
            </a:r>
            <a:endParaRPr lang="en-US" b="1" dirty="0">
              <a:solidFill>
                <a:srgbClr val="FF0000"/>
              </a:solidFill>
            </a:endParaRPr>
          </a:p>
        </p:txBody>
      </p:sp>
      <p:sp>
        <p:nvSpPr>
          <p:cNvPr id="3" name="Subtitlu 2"/>
          <p:cNvSpPr>
            <a:spLocks noGrp="1"/>
          </p:cNvSpPr>
          <p:nvPr>
            <p:ph type="subTitle" idx="1"/>
          </p:nvPr>
        </p:nvSpPr>
        <p:spPr>
          <a:xfrm>
            <a:off x="-215673" y="1465943"/>
            <a:ext cx="9448800" cy="1947333"/>
          </a:xfrm>
        </p:spPr>
        <p:txBody>
          <a:bodyPr>
            <a:noAutofit/>
          </a:bodyPr>
          <a:lstStyle/>
          <a:p>
            <a:pPr algn="ctr"/>
            <a:r>
              <a:rPr lang="ro-RO" sz="8800" b="1" dirty="0" smtClean="0">
                <a:solidFill>
                  <a:srgbClr val="FF0000"/>
                </a:solidFill>
              </a:rPr>
              <a:t>Aș repeta experiența oricând!</a:t>
            </a:r>
            <a:endParaRPr lang="en-US" sz="8800" b="1" dirty="0">
              <a:solidFill>
                <a:srgbClr val="FF0000"/>
              </a:solidFill>
            </a:endParaRPr>
          </a:p>
        </p:txBody>
      </p:sp>
      <p:sp>
        <p:nvSpPr>
          <p:cNvPr id="4" name="Dreptunghi 3"/>
          <p:cNvSpPr/>
          <p:nvPr/>
        </p:nvSpPr>
        <p:spPr>
          <a:xfrm>
            <a:off x="6940374" y="5631541"/>
            <a:ext cx="5179623" cy="830997"/>
          </a:xfrm>
          <a:prstGeom prst="rect">
            <a:avLst/>
          </a:prstGeom>
        </p:spPr>
        <p:txBody>
          <a:bodyPr wrap="none">
            <a:spAutoFit/>
          </a:bodyPr>
          <a:lstStyle/>
          <a:p>
            <a:r>
              <a:rPr lang="ro-RO" sz="4800" b="1" dirty="0"/>
              <a:t>VĂ </a:t>
            </a:r>
            <a:r>
              <a:rPr lang="ro-RO" sz="4800" b="1" dirty="0" smtClean="0"/>
              <a:t>MULȚUMESC !</a:t>
            </a:r>
            <a:endParaRPr lang="en-US" dirty="0"/>
          </a:p>
        </p:txBody>
      </p:sp>
    </p:spTree>
    <p:extLst>
      <p:ext uri="{BB962C8B-B14F-4D97-AF65-F5344CB8AC3E}">
        <p14:creationId xmlns:p14="http://schemas.microsoft.com/office/powerpoint/2010/main" val="19118627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Sector">
  <a:themeElements>
    <a:clrScheme name="Sector">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373</TotalTime>
  <Words>336</Words>
  <Application>Microsoft Office PowerPoint</Application>
  <PresentationFormat>Ecran lat</PresentationFormat>
  <Paragraphs>38</Paragraphs>
  <Slides>21</Slides>
  <Notes>0</Notes>
  <HiddenSlides>0</HiddenSlides>
  <MMClips>0</MMClips>
  <ScaleCrop>false</ScaleCrop>
  <HeadingPairs>
    <vt:vector size="6" baseType="variant">
      <vt:variant>
        <vt:lpstr>Fonturi utilizate</vt:lpstr>
      </vt:variant>
      <vt:variant>
        <vt:i4>3</vt:i4>
      </vt:variant>
      <vt:variant>
        <vt:lpstr>Temă</vt:lpstr>
      </vt:variant>
      <vt:variant>
        <vt:i4>1</vt:i4>
      </vt:variant>
      <vt:variant>
        <vt:lpstr>Titluri diapozitive</vt:lpstr>
      </vt:variant>
      <vt:variant>
        <vt:i4>21</vt:i4>
      </vt:variant>
    </vt:vector>
  </HeadingPairs>
  <TitlesOfParts>
    <vt:vector size="25" baseType="lpstr">
      <vt:lpstr>Arial Black</vt:lpstr>
      <vt:lpstr>Century Gothic</vt:lpstr>
      <vt:lpstr>Wingdings 3</vt:lpstr>
      <vt:lpstr>Sector</vt:lpstr>
      <vt:lpstr>Diseminare erasmus plus   2023-1-RO01-KA121-VET-000128907, Apelul 2023-2024,  Fluxul de mobilitate granada –spania   job shAdowing 07-13 iulie 2024  prof. filip ana  </vt:lpstr>
      <vt:lpstr>Participanți: 15 ELEVI -ix x , 2 PROF. INSOȚITORI,  1PROF. Job shadowing</vt:lpstr>
      <vt:lpstr>PROIECT DERULAT PRIN Universal MOBILITY </vt:lpstr>
      <vt:lpstr>Prezentare PowerPoint</vt:lpstr>
      <vt:lpstr>Prezentare PowerPoint</vt:lpstr>
      <vt:lpstr>PartenerI:  UNIVERSAL MOBILITY SPANIA &amp; CAROLINA Guna E CREA</vt:lpstr>
      <vt:lpstr>Prezentare PowerPoint</vt:lpstr>
      <vt:lpstr>Prezentare PowerPoint</vt:lpstr>
      <vt:lpstr>Activități desfășurate </vt:lpstr>
      <vt:lpstr>Ce am învățat din job shadowing?</vt:lpstr>
      <vt:lpstr>Stagiu de practică  -AGENT ECONOMIC Carolina guna</vt:lpstr>
      <vt:lpstr>Prezentare PowerPoint</vt:lpstr>
      <vt:lpstr>Formarea competentelor profesionale conform profilului de formare european</vt:lpstr>
      <vt:lpstr>Prezentare PowerPoint</vt:lpstr>
      <vt:lpstr>Prezentare PowerPoint</vt:lpstr>
      <vt:lpstr>Panorama orasului granada din cetatea Alhambra </vt:lpstr>
      <vt:lpstr>Activități interculturale</vt:lpstr>
      <vt:lpstr>Prezentare PowerPoint</vt:lpstr>
      <vt:lpstr>A fost o experiență minunată, am interacționat cu persoane foarte bine pregătite și interesate să ne transmită informații utile despre lumea fascinantă a modei, despre proiectele Erasmus, despre Spania și Europa. Am vizitat în Granada  locuri culturale speciale, cu tradiții și istorie bogată. </vt:lpstr>
      <vt:lpstr>Prezentare PowerPoint</vt:lpstr>
      <vt:lpstr>INTERESANT, UTIL, ...PLĂCUT!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"SCOALA PROFESIONALA OGLINZI, COMUNA RAUCESTI"</dc:creator>
  <cp:lastModifiedBy>"SCOALA PROFESIONALA OGLINZI, COMUNA RAUCESTI"</cp:lastModifiedBy>
  <cp:revision>43</cp:revision>
  <dcterms:created xsi:type="dcterms:W3CDTF">2022-04-10T09:02:06Z</dcterms:created>
  <dcterms:modified xsi:type="dcterms:W3CDTF">2024-07-21T13:28:37Z</dcterms:modified>
</cp:coreProperties>
</file>